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5108" autoAdjust="0"/>
  </p:normalViewPr>
  <p:slideViewPr>
    <p:cSldViewPr>
      <p:cViewPr varScale="1">
        <p:scale>
          <a:sx n="78" d="100"/>
          <a:sy n="78" d="100"/>
        </p:scale>
        <p:origin x="-102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93FF4-D0B1-47E1-A683-FE737E5493E6}" type="datetimeFigureOut">
              <a:rPr lang="es-ES" smtClean="0"/>
              <a:pPr/>
              <a:t>24/02/2011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9A34D-6343-442B-8576-B0F93CB57F00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4439A34D-6343-442B-8576-B0F93CB57F00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4439A34D-6343-442B-8576-B0F93CB57F00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2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4439A34D-6343-442B-8576-B0F93CB57F00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3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4439A34D-6343-442B-8576-B0F93CB57F00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4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4439A34D-6343-442B-8576-B0F93CB57F00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5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4439A34D-6343-442B-8576-B0F93CB57F00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6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4439A34D-6343-442B-8576-B0F93CB57F00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7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4439A34D-6343-442B-8576-B0F93CB57F00}" type="slidenum">
              <a:rPr lang="es-ES" sz="1200" b="0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r" defTabSz="914400">
                <a:buNone/>
              </a:pPr>
              <a:t>8</a:t>
            </a:fld>
            <a:endParaRPr lang="es-ES" sz="12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4EE7-F326-4617-92DF-E277CA5C002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CF9D8-6162-46B8-8F13-629E4E9133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F4EE7-F326-4617-92DF-E277CA5C0022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CF9D8-6162-46B8-8F13-629E4E9133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itle background 2011 013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2667000"/>
            <a:ext cx="5257800" cy="1470025"/>
          </a:xfrm>
        </p:spPr>
        <p:txBody>
          <a:bodyPr/>
          <a:lstStyle/>
          <a:p>
            <a:pPr algn="l" defTabSz="914400">
              <a:spcBef>
                <a:spcPct val="0"/>
              </a:spcBef>
              <a:buNone/>
            </a:pPr>
            <a:r>
              <a:rPr lang="es-ES" sz="4400" b="1" i="0" dirty="0" smtClean="0">
                <a:solidFill>
                  <a:schemeClr val="bg1"/>
                </a:solidFill>
                <a:latin typeface="Calibri"/>
                <a:ea typeface="+mj-ea"/>
                <a:cs typeface="+mj-cs"/>
              </a:rPr>
              <a:t>Hitos del Desarrollo en Los Niños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Visión General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Esta presentación analiza los hitos del desarrollo en los niños.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A medida que los niños se desarrollan, alcanzan ciertos hitos físicos, intelectuales, sociales, emocionales y morales.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Los hitos del desarrollo representan las habilidades específicas de la edad que cada niño debería tener cuando alcanza un cierto rango de edad.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Se debe tener en cuenta que cada niño es diferente y se desarrollará a su propio ritmo.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La información acerca de los hitos del desarrollo en los niños puede ayudar a las promotoras a entender qué es capaz de comprender un niño a cada edad, qué siente emocionalmente y qué métodos de comunicación son más apropiados según la edad.</a:t>
            </a:r>
            <a:endParaRPr lang="es-ES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4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4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2</a:t>
            </a:fld>
            <a:endParaRPr lang="es-ES" sz="1400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76400" y="6553200"/>
            <a:ext cx="4038600" cy="304800"/>
          </a:xfrm>
        </p:spPr>
        <p:txBody>
          <a:bodyPr/>
          <a:lstStyle/>
          <a:p>
            <a:pPr algn="l"/>
            <a:r>
              <a:rPr lang="es-ES" sz="1400" b="1" dirty="0" smtClean="0">
                <a:solidFill>
                  <a:schemeClr val="bg1"/>
                </a:solidFill>
              </a:rPr>
              <a:t>Hitos del Desarrollo en Los Niños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Infantes a 2 años</a:t>
            </a:r>
            <a:endParaRPr lang="es-E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990600"/>
          <a:ext cx="9144000" cy="586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762000"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Físicos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Intelectuales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</a:t>
                      </a:r>
                      <a:r>
                        <a:rPr lang="es-ES" sz="1600" b="1" i="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 Sociales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</a:t>
                      </a:r>
                      <a:r>
                        <a:rPr lang="es-ES" sz="1600" b="1" i="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 Emocionales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Morales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spc="-5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Conocimiento de La Muerte y Las Enfermedades</a:t>
                      </a:r>
                      <a:endParaRPr lang="es-ES" sz="1600" spc="-50" baseline="0" noProof="0" dirty="0"/>
                    </a:p>
                  </a:txBody>
                  <a:tcPr anchor="b"/>
                </a:tc>
              </a:tr>
              <a:tr h="4904111"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Crece rápidamente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Desarrolla habilidades motoras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(sigue a las personas con la mirada, agarra objetos, rueda, se sienta, se pone de pie, se alimenta, se viste/se desviste)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Pone objetos en su boca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Desarrolla la dentición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apilar bloques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No puede controlar sus esfínteres</a:t>
                      </a:r>
                      <a:endParaRPr lang="es-ES" sz="13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Realiza ruidos y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susurros espontáneamente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Aprende a través de los sentidos (responde a los sonidos, le gusta probar cosas)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Le gusta escuchar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los nombres de las cosas y comienza a hablar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Repite los comportamientos que observa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Entiende indicaciones orales sencillas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Comienza a disfrutar de los ritmos y las canciones</a:t>
                      </a:r>
                      <a:endParaRPr lang="es-ES" sz="13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reconocer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al cuidador principal y lo considera extremadamente importante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Sostiene la mirada y sonríe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Le gusta que jueguen con él, que lo carguen y que le hagan cosquillas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Se despide utilizando las manos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Se vuelve posesivo e independiente</a:t>
                      </a:r>
                      <a:endParaRPr lang="es-ES" sz="1300" b="0" i="0" baseline="0" noProof="0" dirty="0">
                        <a:solidFill>
                          <a:schemeClr val="dk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4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expresar</a:t>
                      </a:r>
                      <a:r>
                        <a:rPr lang="es-ES" sz="1300" b="0" i="0" spc="-4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emoción y placer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4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Le teme a lo inesperado (sonidos fuertes, movimientos repentinos)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4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Necesita sentirse amado (que lo carguen y lo abracen)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4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Tiene carácter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4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Se chupa el dedo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spc="-4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ser mimoso o mañoso o puede parecer que ha retrocedido a etapas de desarrollo anteriores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spc="-4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reaccionar a las emociones o la angustia transmitida por usted o algún otro niño de la familia</a:t>
                      </a:r>
                    </a:p>
                    <a:p>
                      <a:pPr marL="0" algn="l" defTabSz="914400">
                        <a:buFont typeface="Arial"/>
                        <a:buChar char="•"/>
                      </a:pPr>
                      <a:endParaRPr lang="es-ES" sz="1300" noProof="0" dirty="0" smtClean="0"/>
                    </a:p>
                    <a:p>
                      <a:pPr marL="0" algn="l" defTabSz="914400">
                        <a:buFont typeface="Arial"/>
                        <a:buChar char="•"/>
                      </a:pPr>
                      <a:endParaRPr lang="es-ES" sz="13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Entiende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la aprobación y la desaprobación de los adultos</a:t>
                      </a:r>
                      <a:endParaRPr lang="es-ES" sz="13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No puede comprender las explicaciones acerca del cáncer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entender que mami o papi no se siente bien</a:t>
                      </a:r>
                      <a:endParaRPr lang="es-ES" sz="1300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de 2 a 6 años</a:t>
            </a:r>
            <a:endParaRPr lang="es-E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/>
        </p:nvGraphicFramePr>
        <p:xfrm>
          <a:off x="0" y="990601"/>
          <a:ext cx="9144000" cy="5955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761999"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Físicos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Intelectuales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</a:t>
                      </a:r>
                      <a:r>
                        <a:rPr lang="es-ES" sz="1600" b="1" i="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 Sociales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</a:t>
                      </a:r>
                      <a:r>
                        <a:rPr lang="es-ES" sz="1600" b="1" i="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 Emocionales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Morales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s-ES" sz="1600" b="1" i="0" spc="-5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Conocimiento de La Muerte y Las Enfermedades</a:t>
                      </a:r>
                      <a:endParaRPr lang="es-ES" sz="1600" b="1" i="0" spc="-50" baseline="0" noProof="0" dirty="0">
                        <a:solidFill>
                          <a:schemeClr val="lt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b"/>
                </a:tc>
              </a:tr>
              <a:tr h="5132676"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Le gusta jugar, hacer alboroto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Es activo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Desarrolla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la destreza manual (puede manipular objetos pequeños)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controlar los esfínteres y la vejiga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Sus músculos crecen rápidamente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que no sea aventurado con las comidas; prefiere las comidas livianas</a:t>
                      </a:r>
                      <a:endParaRPr lang="es-ES" sz="13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4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Su capacidad</a:t>
                      </a:r>
                      <a:r>
                        <a:rPr lang="es-ES" sz="1300" b="0" i="0" spc="-4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de concentración es breve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4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Continúa desarrollando el vocabulario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4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Aprende principalmente a través de los sentidos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4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Usa la imaginación frecuentemente, puede tener amigos imaginarios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4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Es curioso y hace muchas preguntas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4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Comienza a entender el concepto de causa y efecto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4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Entiende las letras, los números y el valor del dinero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spc="-4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Percibe la comunicación no verbal</a:t>
                      </a:r>
                      <a:endParaRPr lang="es-ES" sz="1300" spc="-4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Se aferra al cuidador principal 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Imita los comportamientos de los adultos (probándose ropa, maquillándose)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Reconoce las diferencias entre el hombre y la mujer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Le intriga saber de dónde vienen los bebés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Le gusta la compañía de otros, pero prefiere que sean del mismo sexo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Comienza a comprender las reglas y a compartir</a:t>
                      </a:r>
                      <a:endParaRPr lang="es-ES" sz="1300" b="0" i="0" baseline="0" noProof="0" dirty="0">
                        <a:solidFill>
                          <a:schemeClr val="dk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Le gusta ser elogiado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Quiere hacer cosas por su cuenta</a:t>
                      </a:r>
                      <a:endParaRPr lang="es-ES" sz="1300" noProof="0" dirty="0" smtClean="0"/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Demuestra una gran emoción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Dice que "no" con frecuencia y prueba los límites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Generalmente es menos miedoso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Se vuelve jactancioso y mandón, puede llamar por el nombre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Se avergüenza fácilmente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La familia es el centro de su </a:t>
                      </a: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mundo; el </a:t>
                      </a: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niño confía en que la familia se ocupará de sus necesidades </a:t>
                      </a:r>
                      <a:endParaRPr lang="es-ES" sz="13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Quiere aprobación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Intenta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ser bueno y distingue lo correcto de lo malo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mentir o culpar a otros si hace algo malo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Valora la opinión de otras personas con respecto a sí mismo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expresar amenazas/deseos verbales sin entender lo que significan (tal como “desearía que estuvieras muerto”)</a:t>
                      </a:r>
                      <a:endParaRPr lang="es-ES" sz="13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Entiende la idea de lo que es un germen,</a:t>
                      </a:r>
                      <a:r>
                        <a:rPr lang="es-ES" sz="1300" b="0" i="0" kern="120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que crea que el cáncer es contagioso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creer que dijo o hizo algo que causó el cáncer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No entiende</a:t>
                      </a:r>
                      <a:r>
                        <a:rPr lang="es-ES" sz="1300" b="0" i="0" kern="120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lo que sucede dentro del cuerpo;</a:t>
                      </a:r>
                      <a:r>
                        <a:rPr lang="es-ES" sz="1300" b="0" i="0" kern="120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se concentra en los síntomas externos (tales como la pérdida de cabello, los cambios de peso)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Conoce los aspectos básicos de lo que hace un doctor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No entiende el paso del tiempo o la muerte </a:t>
                      </a:r>
                      <a:endParaRPr lang="es-ES" sz="1300" noProof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de 6 a 9 años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0" y="990600"/>
          <a:ext cx="91440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837746"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Físicos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Intelectuales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</a:t>
                      </a:r>
                      <a:r>
                        <a:rPr lang="es-ES" sz="1600" b="1" i="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 Sociales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</a:t>
                      </a:r>
                      <a:r>
                        <a:rPr lang="es-ES" sz="1600" b="1" i="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 Emocionales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Morales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spc="-5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Conocimiento de La Muerte y Las Enfermedades</a:t>
                      </a:r>
                      <a:endParaRPr lang="es-ES" sz="1600" spc="-50" baseline="0" noProof="0" dirty="0"/>
                    </a:p>
                  </a:txBody>
                  <a:tcPr anchor="b"/>
                </a:tc>
              </a:tr>
              <a:tr h="5105854"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Es enérgico, inquieto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Muestra un crecimiento repentino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enfermarse con frecuencia como resultado de asistir a la escuela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Desarrolla la coordinación mano-ojo y le gusta dibujar, escribir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Tiene buen apetito y puede ser más aventurado con las comidas</a:t>
                      </a:r>
                      <a:endParaRPr lang="es-ES" sz="13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5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Es indeciso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5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</a:t>
                      </a:r>
                      <a:r>
                        <a:rPr lang="es-ES" sz="1300" b="0" i="0" spc="-5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leer y escribir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5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tartamudear cuando se enoja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5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Comienza a tener recuerdos claros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5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Es capaz de desarrollar un pensamiento lógico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5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Posee una capacidad de concentración más larga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5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Desarrolla pasatiempos y se refugia menos en las fantasías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5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Quiere saber por qué suceden las cosas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5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Comienza a exagerar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spc="-5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Tiene un gran interés en el nacimiento y los bebés</a:t>
                      </a:r>
                      <a:endParaRPr lang="es-ES" sz="1300" spc="-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Comienza a identificarse con otros adultos (maestros, vecinos)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ser desleal a sus amigos, tener relaciones inestables y gradualmente volverse más sociable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Comienza a preocuparse por las reacciones de los demás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Todavía puede usar la agresión para resolver problemas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Disfruta de la escuela</a:t>
                      </a:r>
                      <a:endParaRPr lang="es-ES" sz="1300" b="0" i="0" baseline="0" noProof="0" dirty="0">
                        <a:solidFill>
                          <a:schemeClr val="dk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Se siente inseguro y 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no acepta las críticas o la culpa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ser negativo </a:t>
                      </a:r>
                      <a:r>
                        <a:rPr lang="es-ES" sz="1300" b="0" i="0" baseline="0" noProof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y portarse mal</a:t>
                      </a:r>
                      <a:endParaRPr lang="es-ES" sz="1300" b="0" i="0" baseline="0" noProof="0" dirty="0" smtClean="0">
                        <a:solidFill>
                          <a:schemeClr val="dk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Posee una actitud muy egocéntrica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Se queja con frecuencia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Intenta desarrollar un sentido de identidad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Se distrae fácilmente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ser reservado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Se vuelve servicial y extrovertido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Es curioso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ser afectuoso y simpático</a:t>
                      </a:r>
                      <a:endParaRPr lang="es-ES" sz="13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Busca la aprobación de los demás; puede culpar a otros por algo que él hizo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Siente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culpa y vergüenza</a:t>
                      </a:r>
                      <a:endParaRPr lang="es-ES" sz="13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entender los aspectos básicos de la anatomía humana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Entiende el concepto de causa y efecto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Teme que el cáncer sea contagioso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Le interesa saber cuáles son las causas del cáncer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preguntar detalles específicos acerca del cáncer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Comienza a entender que el cáncer puede llevar a la muerte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Personifica a la </a:t>
                      </a: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muerte </a:t>
                      </a: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como una persona o un monstruo que te lleva </a:t>
                      </a:r>
                      <a:endParaRPr lang="es-ES" sz="1300" b="0" i="0" kern="1200" noProof="0" dirty="0">
                        <a:solidFill>
                          <a:schemeClr val="dk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de 9 a 12 años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0" y="990601"/>
          <a:ext cx="9144000" cy="609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761999"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Físicos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Intelectuales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</a:t>
                      </a:r>
                      <a:r>
                        <a:rPr lang="es-ES" sz="1600" b="1" i="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 Sociales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</a:t>
                      </a:r>
                      <a:r>
                        <a:rPr lang="es-ES" sz="1600" b="1" i="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 Emocionales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Morales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spc="-5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Conocimiento de La Muerte y Las Enfermedades</a:t>
                      </a:r>
                      <a:endParaRPr lang="es-ES" sz="1600" spc="-50" baseline="0" noProof="0" dirty="0"/>
                    </a:p>
                  </a:txBody>
                  <a:tcPr anchor="b"/>
                </a:tc>
              </a:tr>
              <a:tr h="5269060"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Hace alboroto y disfruta de los deportes en equipo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Tiene coordinación y control del cuerpo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Las niñas comienzan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a desarrollarse más rápidamente que los varones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Adquiere consciencia del cuerpo y la sexualidad</a:t>
                      </a:r>
                      <a:endParaRPr lang="es-ES" sz="1300" b="0" i="0" baseline="0" noProof="0" dirty="0">
                        <a:solidFill>
                          <a:schemeClr val="dk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Desarrolla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gran interés en actividades, pasatiempos y la colección de objetos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Son capaces de pensar en abstracto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Disfruta de los libros y la escritura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Es capaz de discutir lógicamente y puede desafiar a otros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ponerse crítico con los adultos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Muestra interés sobre hechos nacionales e internacionales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Pregunta más acerca de "qué sucedió" </a:t>
                      </a:r>
                    </a:p>
                    <a:p>
                      <a:pPr marL="0" algn="l" defTabSz="914400">
                        <a:buNone/>
                      </a:pPr>
                      <a:endParaRPr lang="es-ES" sz="13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Disfruta las actividades grupales, pero aún sale más con otros niños del mismo sexo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Es competitivo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Admira 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a sus padres y demuestra afecto hacia ellos 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Se vuelve selectivo al elegir a sus amigos y puede tener un mejor amigo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Quiere ser aceptado por sus pares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Disfruta formar parte de una comunidad</a:t>
                      </a:r>
                      <a:endParaRPr lang="es-ES" sz="1300" noProof="0" dirty="0" smtClean="0"/>
                    </a:p>
                    <a:p>
                      <a:pPr marL="0" algn="l" defTabSz="914400">
                        <a:buNone/>
                      </a:pPr>
                      <a:endParaRPr lang="es-ES" sz="13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Se torna independiente, pero puede desarrollar problemas de comportamiento si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no es aceptado por los demás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Disfruta la privacidad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Le preocupan principalmente la escuela y sus amigos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ponerse rebelde, dramático y temperamental</a:t>
                      </a:r>
                      <a:endParaRPr lang="es-ES" sz="13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Entiende el concepto de ser justo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Comienza a responsabilizarse</a:t>
                      </a: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por sus errores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Tiene consciencia y valores, pero busca complacer al grupo y ser aceptado</a:t>
                      </a:r>
                      <a:endParaRPr lang="es-ES" sz="13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Entiende qué son las células y que las células cancerígenas actúan en forma distinta a las normales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Probablemente esté familiarizado con el cáncer y algunas formas de tratamiento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Entiende que la enfermedad puede llevar a la muerte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ver al cáncer como un castigo por mal comportamiento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30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Cuestiona la relación y los cambios en la vida causados por el cáncer</a:t>
                      </a:r>
                      <a:endParaRPr lang="es-ES" sz="1300" b="0" i="0" kern="1200" noProof="0" dirty="0">
                        <a:solidFill>
                          <a:schemeClr val="dk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Adolescentes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0" y="990600"/>
          <a:ext cx="9144000" cy="6500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762000"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Físicos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Intelectuales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</a:t>
                      </a:r>
                      <a:r>
                        <a:rPr lang="es-ES" sz="1600" b="1" i="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 Sociales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</a:t>
                      </a:r>
                      <a:r>
                        <a:rPr lang="es-ES" sz="1600" b="1" i="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 Emocionales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Hitos Morales</a:t>
                      </a:r>
                      <a:endParaRPr lang="es-ES" sz="1600" noProof="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ctr" defTabSz="914400">
                        <a:buNone/>
                      </a:pPr>
                      <a:r>
                        <a:rPr lang="es-ES" sz="1600" b="1" i="0" spc="-50" baseline="0" noProof="0" dirty="0" smtClean="0">
                          <a:solidFill>
                            <a:schemeClr val="lt1"/>
                          </a:solidFill>
                          <a:latin typeface="Calibri"/>
                          <a:ea typeface="+mn-ea"/>
                          <a:cs typeface="+mn-cs"/>
                        </a:rPr>
                        <a:t>Conocimiento de La Muerte y Las Enfermedades</a:t>
                      </a:r>
                      <a:endParaRPr lang="es-ES" sz="1600" spc="-50" baseline="0" noProof="0" dirty="0"/>
                    </a:p>
                  </a:txBody>
                  <a:tcPr anchor="b"/>
                </a:tc>
              </a:tr>
              <a:tr h="5677444"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Crece rápidamente, gana</a:t>
                      </a: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peso y desarrolla fuerza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Alcanza la madurez sexual y probablemente se comporte según sus deseos sexuales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tener acné y preocuparse por su apariencia física</a:t>
                      </a:r>
                      <a:endParaRPr lang="es-ES" sz="126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Le gusta participar en debates y discusiones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Comienza a pensar y hacer planes a futuro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Es capaz de hacer introspección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Disfruta de la lectura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desarrollar interés en la religión y</a:t>
                      </a: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 la fe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Carece de confianza en sus habilidades personales</a:t>
                      </a:r>
                      <a:endParaRPr lang="es-ES" sz="126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aislarse de sus padres y hermanos como forma de rebeldía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Tiene un grupo establecido de amigos de ambos sexos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tener citas y relaciones serias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26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confiar en alguien que no sea de la familia</a:t>
                      </a:r>
                    </a:p>
                    <a:p>
                      <a:pPr marL="0" algn="l" defTabSz="914400">
                        <a:buFont typeface="Arial"/>
                        <a:buChar char="•"/>
                      </a:pPr>
                      <a:endParaRPr lang="es-ES" sz="126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Necesita sentirse especial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Le preocupa la escuela, los amigos, la apariencia y el fracaso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ser impertinente con maestros y figuras de autoridad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Es egocéntrico y por momentos solitario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Tiene un conflicto entre ser él mismo o encajar en el grupo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26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Necesita a alguien que lo escuche y con quien poder hablar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26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No está seguro sobre cómo manejar sus propias emociones [públicas y privadas]</a:t>
                      </a:r>
                    </a:p>
                    <a:p>
                      <a:pPr marL="0" algn="l" defTabSz="914400">
                        <a:buFont typeface="Arial"/>
                        <a:buChar char="•"/>
                      </a:pPr>
                      <a:endParaRPr lang="es-ES" sz="126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Analiza los costos y los beneficios de las decisiones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Intenta evitar las equivocaciones pensando en soluciones alternativas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Generalmente es sincero y le preocupa la imparcialidad de los demás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baseline="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frustrarse o confundirse cuando sus familiares o amigos no actúan según el bien y el mal</a:t>
                      </a:r>
                      <a:endParaRPr lang="es-ES" sz="1260" b="0" i="0" baseline="0" noProof="0" dirty="0">
                        <a:solidFill>
                          <a:schemeClr val="dk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Entiende la anatomía humana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Entiende los principios básicos del sistema inmunológico</a:t>
                      </a:r>
                    </a:p>
                    <a:p>
                      <a:pPr marL="0" algn="l" defTabSz="914400">
                        <a:buClr>
                          <a:schemeClr val="dk1"/>
                        </a:buClr>
                        <a:buFont typeface="Arial"/>
                        <a:buChar char="•"/>
                      </a:pPr>
                      <a:r>
                        <a:rPr lang="es-ES" sz="126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Entiende qué es el cáncer, está familiarizado con algunas opciones de tratamientos y entiende qué es la remisión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26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Puede sentir culpa, enfado y hasta algo de responsabilidad por el cáncer</a:t>
                      </a:r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Char char="•"/>
                        <a:tabLst/>
                      </a:pPr>
                      <a:r>
                        <a:rPr lang="es-ES" sz="1260" b="0" i="0" kern="1200" noProof="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Es probable que los adolescentes piensen en las consecuencias que el cáncer tendrá en ellos y en sus familias</a:t>
                      </a:r>
                    </a:p>
                    <a:p>
                      <a:pPr marL="0" algn="l" defTabSz="914400">
                        <a:buFont typeface="Arial"/>
                        <a:buChar char="•"/>
                      </a:pPr>
                      <a:endParaRPr lang="es-ES" sz="1260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>
              <a:spcBef>
                <a:spcPct val="0"/>
              </a:spcBef>
              <a:buNone/>
            </a:pPr>
            <a:r>
              <a:rPr lang="es-ES" sz="4400" b="0" i="0" dirty="0" smtClean="0">
                <a:solidFill>
                  <a:schemeClr val="tx1"/>
                </a:solidFill>
                <a:latin typeface="Calibri"/>
                <a:ea typeface="+mj-ea"/>
                <a:cs typeface="+mj-cs"/>
              </a:rPr>
              <a:t>Referencias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7500" lnSpcReduction="20000"/>
          </a:bodyPr>
          <a:lstStyle/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Los hitos que se presentan aquí se obtuvieron de The Child Development Guide, parte del plan de estudios de Foster </a:t>
            </a:r>
            <a:r>
              <a:rPr lang="es-ES" sz="3200" b="0" i="0" dirty="0" err="1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Parents</a:t>
            </a:r>
            <a:r>
              <a:rPr lang="es-ES" sz="3200" b="0" i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 Cope</a:t>
            </a: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.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SUNY Research Foundation/Center for Development of Human Services New York State Child Welfare Training Institute. (1993). </a:t>
            </a:r>
            <a:r>
              <a:rPr lang="es-ES" sz="2800" b="0" i="0" u="sng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The Child Development Guide</a:t>
            </a: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. Obtenido de http://www.dshs.wa.gov/ca/fosterparents/training/chidev/cd06.htm</a:t>
            </a:r>
          </a:p>
          <a:p>
            <a:pPr marL="342900" indent="-34290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s-ES" sz="32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El conocimiento de la muerte y la enfermedad se obtuvo de: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UBM Medica LLC. (2010). </a:t>
            </a:r>
            <a:r>
              <a:rPr lang="es-ES" sz="2800" b="0" i="0" u="sng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Talking with your child about cancer</a:t>
            </a: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. Obtenido de http://www.healthieryou.com/canctalk.html</a:t>
            </a:r>
          </a:p>
          <a:p>
            <a:pPr marL="742950" lvl="1" indent="-285750" algn="l" defTabSz="914400">
              <a:spcBef>
                <a:spcPct val="20000"/>
              </a:spcBef>
              <a:buClr>
                <a:schemeClr val="tx1"/>
              </a:buClr>
              <a:buFont typeface="Arial"/>
              <a:buChar char="–"/>
            </a:pP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Worden. (2010). </a:t>
            </a:r>
            <a:r>
              <a:rPr lang="es-ES" sz="2800" b="0" i="0" u="sng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Talking to your child about the loss of a loved one</a:t>
            </a:r>
            <a:r>
              <a:rPr lang="es-ES" sz="2800" b="0" i="0" dirty="0" smtClean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. En PsychCentral. Obtenido de http://psychcentral.com/library/child_death9.htm</a:t>
            </a:r>
            <a:endParaRPr lang="es-ES" sz="2800" b="0" i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" y="6553200"/>
            <a:ext cx="1219200" cy="304800"/>
          </a:xfrm>
        </p:spPr>
        <p:txBody>
          <a:bodyPr/>
          <a:lstStyle/>
          <a:p>
            <a:pPr algn="l" defTabSz="914400">
              <a:buNone/>
            </a:pPr>
            <a:r>
              <a:rPr lang="es-ES" sz="1400" b="0" i="0" dirty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t>Página </a:t>
            </a:r>
            <a:fld id="{108BDB1A-C837-4046-A5C6-B91777A2EEF8}" type="slidenum">
              <a:rPr lang="es-ES" sz="1400" b="0" i="0" smtClean="0">
                <a:solidFill>
                  <a:schemeClr val="tx1">
                    <a:tint val="75000"/>
                  </a:schemeClr>
                </a:solidFill>
                <a:latin typeface="Calibri"/>
                <a:ea typeface="+mn-ea"/>
                <a:cs typeface="+mn-cs"/>
              </a:rPr>
              <a:pPr algn="l" defTabSz="914400">
                <a:buNone/>
              </a:pPr>
              <a:t>8</a:t>
            </a:fld>
            <a:endParaRPr lang="es-ES" sz="1400" dirty="0"/>
          </a:p>
        </p:txBody>
      </p:sp>
      <p:sp>
        <p:nvSpPr>
          <p:cNvPr id="6" name="Rectangle 5"/>
          <p:cNvSpPr/>
          <p:nvPr/>
        </p:nvSpPr>
        <p:spPr>
          <a:xfrm>
            <a:off x="1676400" y="6550223"/>
            <a:ext cx="26333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 smtClean="0">
                <a:solidFill>
                  <a:schemeClr val="bg1"/>
                </a:solidFill>
              </a:rPr>
              <a:t>Hitos del Desarrollo en Los Niños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1766</Words>
  <Application>Microsoft Office PowerPoint</Application>
  <PresentationFormat>On-screen Show (4:3)</PresentationFormat>
  <Paragraphs>222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Hitos del Desarrollo en Los Niños</vt:lpstr>
      <vt:lpstr>Visión General</vt:lpstr>
      <vt:lpstr>Infantes a 2 años</vt:lpstr>
      <vt:lpstr>de 2 a 6 años</vt:lpstr>
      <vt:lpstr>de 6 a 9 años</vt:lpstr>
      <vt:lpstr>de 9 a 12 años</vt:lpstr>
      <vt:lpstr>Adolescentes</vt:lpstr>
      <vt:lpstr>Referencias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2011-02-09T15:03:07Z</dcterms:created>
  <dcterms:modified xsi:type="dcterms:W3CDTF">2011-02-24T18:11:31Z</dcterms:modified>
</cp:coreProperties>
</file>