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0"/>
  </p:notesMasterIdLst>
  <p:sldIdLst>
    <p:sldId id="256" r:id="rId2"/>
    <p:sldId id="258" r:id="rId3"/>
    <p:sldId id="270" r:id="rId4"/>
    <p:sldId id="257" r:id="rId5"/>
    <p:sldId id="259" r:id="rId6"/>
    <p:sldId id="269" r:id="rId7"/>
    <p:sldId id="260" r:id="rId8"/>
    <p:sldId id="261" r:id="rId9"/>
    <p:sldId id="271" r:id="rId10"/>
    <p:sldId id="264" r:id="rId11"/>
    <p:sldId id="262" r:id="rId12"/>
    <p:sldId id="268" r:id="rId13"/>
    <p:sldId id="265" r:id="rId14"/>
    <p:sldId id="263" r:id="rId15"/>
    <p:sldId id="266" r:id="rId16"/>
    <p:sldId id="267" r:id="rId17"/>
    <p:sldId id="272" r:id="rId18"/>
    <p:sldId id="273" r:id="rId1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0" clrIdx="3"/>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994" autoAdjust="0"/>
  </p:normalViewPr>
  <p:slideViewPr>
    <p:cSldViewPr>
      <p:cViewPr varScale="1">
        <p:scale>
          <a:sx n="78" d="100"/>
          <a:sy n="78" d="100"/>
        </p:scale>
        <p:origin x="-84" y="-7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84B4BD61-A923-47D8-9199-532EFD72CEBE}" type="datetimeFigureOut">
              <a:rPr lang="en-US" smtClean="0"/>
              <a:pPr/>
              <a:t>2/18/2011</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C68DD315-CEC8-488F-894C-81DAAE932923}"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pPr algn="r" defTabSz="914400">
              <a:buNone/>
            </a:pPr>
            <a:fld id="{C68DD315-CEC8-488F-894C-81DAAE932923}" type="slidenum">
              <a:rPr lang="en-US" sz="1200" b="0" i="0">
                <a:solidFill>
                  <a:schemeClr val="tx1"/>
                </a:solidFill>
                <a:latin typeface="Calibri"/>
                <a:ea typeface="+mn-ea"/>
                <a:cs typeface="+mn-cs"/>
              </a:rPr>
              <a:pPr algn="r" defTabSz="914400">
                <a:buNone/>
              </a:pPr>
              <a:t>1</a:t>
            </a:fld>
            <a:endParaRPr lang="en-US" sz="1200" b="0" i="0" dirty="0">
              <a:solidFill>
                <a:schemeClr val="tx1"/>
              </a:solidFill>
              <a:latin typeface="Calibri"/>
              <a:ea typeface="+mn-ea"/>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pPr algn="r" defTabSz="914400">
              <a:buNone/>
            </a:pPr>
            <a:fld id="{C68DD315-CEC8-488F-894C-81DAAE932923}" type="slidenum">
              <a:rPr lang="en-US" sz="1200" b="0" i="0">
                <a:solidFill>
                  <a:schemeClr val="tx1"/>
                </a:solidFill>
                <a:latin typeface="Calibri"/>
                <a:ea typeface="+mn-ea"/>
                <a:cs typeface="+mn-cs"/>
              </a:rPr>
              <a:pPr algn="r" defTabSz="914400">
                <a:buNone/>
              </a:pPr>
              <a:t>10</a:t>
            </a:fld>
            <a:endParaRPr lang="en-US" sz="1200" b="0" i="0" dirty="0">
              <a:solidFill>
                <a:schemeClr val="tx1"/>
              </a:solidFill>
              <a:latin typeface="Calibri"/>
              <a:ea typeface="+mn-ea"/>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pPr algn="r" defTabSz="914400">
              <a:buNone/>
            </a:pPr>
            <a:fld id="{C68DD315-CEC8-488F-894C-81DAAE932923}" type="slidenum">
              <a:rPr lang="en-US" sz="1200" b="0" i="0">
                <a:solidFill>
                  <a:schemeClr val="tx1"/>
                </a:solidFill>
                <a:latin typeface="Calibri"/>
                <a:ea typeface="+mn-ea"/>
                <a:cs typeface="+mn-cs"/>
              </a:rPr>
              <a:pPr algn="r" defTabSz="914400">
                <a:buNone/>
              </a:pPr>
              <a:t>11</a:t>
            </a:fld>
            <a:endParaRPr lang="en-US" sz="1200" b="0" i="0" dirty="0">
              <a:solidFill>
                <a:schemeClr val="tx1"/>
              </a:solidFill>
              <a:latin typeface="Calibri"/>
              <a:ea typeface="+mn-ea"/>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pPr algn="r" defTabSz="914400">
              <a:buNone/>
            </a:pPr>
            <a:fld id="{C68DD315-CEC8-488F-894C-81DAAE932923}" type="slidenum">
              <a:rPr lang="en-US" sz="1200" b="0" i="0">
                <a:solidFill>
                  <a:schemeClr val="tx1"/>
                </a:solidFill>
                <a:latin typeface="Calibri"/>
                <a:ea typeface="+mn-ea"/>
                <a:cs typeface="+mn-cs"/>
              </a:rPr>
              <a:pPr algn="r" defTabSz="914400">
                <a:buNone/>
              </a:pPr>
              <a:t>12</a:t>
            </a:fld>
            <a:endParaRPr lang="en-US" sz="1200" b="0" i="0" dirty="0">
              <a:solidFill>
                <a:schemeClr val="tx1"/>
              </a:solidFill>
              <a:latin typeface="Calibri"/>
              <a:ea typeface="+mn-ea"/>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pPr algn="r" defTabSz="914400">
              <a:buNone/>
            </a:pPr>
            <a:fld id="{C68DD315-CEC8-488F-894C-81DAAE932923}" type="slidenum">
              <a:rPr lang="en-US" sz="1200" b="0" i="0">
                <a:solidFill>
                  <a:schemeClr val="tx1"/>
                </a:solidFill>
                <a:latin typeface="Calibri"/>
                <a:ea typeface="+mn-ea"/>
                <a:cs typeface="+mn-cs"/>
              </a:rPr>
              <a:pPr algn="r" defTabSz="914400">
                <a:buNone/>
              </a:pPr>
              <a:t>13</a:t>
            </a:fld>
            <a:endParaRPr lang="en-US" sz="1200" b="0" i="0" dirty="0">
              <a:solidFill>
                <a:schemeClr val="tx1"/>
              </a:solidFill>
              <a:latin typeface="Calibri"/>
              <a:ea typeface="+mn-ea"/>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pPr algn="r" defTabSz="914400">
              <a:buNone/>
            </a:pPr>
            <a:fld id="{C68DD315-CEC8-488F-894C-81DAAE932923}" type="slidenum">
              <a:rPr lang="en-US" sz="1200" b="0" i="0">
                <a:solidFill>
                  <a:schemeClr val="tx1"/>
                </a:solidFill>
                <a:latin typeface="Calibri"/>
                <a:ea typeface="+mn-ea"/>
                <a:cs typeface="+mn-cs"/>
              </a:rPr>
              <a:pPr algn="r" defTabSz="914400">
                <a:buNone/>
              </a:pPr>
              <a:t>14</a:t>
            </a:fld>
            <a:endParaRPr lang="en-US" sz="1200" b="0" i="0" dirty="0">
              <a:solidFill>
                <a:schemeClr val="tx1"/>
              </a:solidFill>
              <a:latin typeface="Calibri"/>
              <a:ea typeface="+mn-ea"/>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pPr algn="r" defTabSz="914400">
              <a:buNone/>
            </a:pPr>
            <a:fld id="{C68DD315-CEC8-488F-894C-81DAAE932923}" type="slidenum">
              <a:rPr lang="en-US" sz="1200" b="0" i="0">
                <a:solidFill>
                  <a:schemeClr val="tx1"/>
                </a:solidFill>
                <a:latin typeface="Calibri"/>
                <a:ea typeface="+mn-ea"/>
                <a:cs typeface="+mn-cs"/>
              </a:rPr>
              <a:pPr algn="r" defTabSz="914400">
                <a:buNone/>
              </a:pPr>
              <a:t>15</a:t>
            </a:fld>
            <a:endParaRPr lang="en-US" sz="1200" b="0" i="0" dirty="0">
              <a:solidFill>
                <a:schemeClr val="tx1"/>
              </a:solidFill>
              <a:latin typeface="Calibri"/>
              <a:ea typeface="+mn-ea"/>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pPr algn="r" defTabSz="914400">
              <a:buNone/>
            </a:pPr>
            <a:fld id="{C68DD315-CEC8-488F-894C-81DAAE932923}" type="slidenum">
              <a:rPr lang="en-US" sz="1200" b="0" i="0">
                <a:solidFill>
                  <a:schemeClr val="tx1"/>
                </a:solidFill>
                <a:latin typeface="Calibri"/>
                <a:ea typeface="+mn-ea"/>
                <a:cs typeface="+mn-cs"/>
              </a:rPr>
              <a:pPr algn="r" defTabSz="914400">
                <a:buNone/>
              </a:pPr>
              <a:t>16</a:t>
            </a:fld>
            <a:endParaRPr lang="en-US" sz="1200" b="0" i="0" dirty="0">
              <a:solidFill>
                <a:schemeClr val="tx1"/>
              </a:solidFill>
              <a:latin typeface="Calibri"/>
              <a:ea typeface="+mn-ea"/>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pPr algn="r" defTabSz="914400">
              <a:buNone/>
            </a:pPr>
            <a:fld id="{C68DD315-CEC8-488F-894C-81DAAE932923}" type="slidenum">
              <a:rPr lang="en-US" sz="1200" b="0" i="0">
                <a:solidFill>
                  <a:schemeClr val="tx1"/>
                </a:solidFill>
                <a:latin typeface="Calibri"/>
                <a:ea typeface="+mn-ea"/>
                <a:cs typeface="+mn-cs"/>
              </a:rPr>
              <a:pPr algn="r" defTabSz="914400">
                <a:buNone/>
              </a:pPr>
              <a:t>17</a:t>
            </a:fld>
            <a:endParaRPr lang="en-US" sz="1200" b="0" i="0" dirty="0">
              <a:solidFill>
                <a:schemeClr val="tx1"/>
              </a:solidFill>
              <a:latin typeface="Calibri"/>
              <a:ea typeface="+mn-ea"/>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lgn="r" defTabSz="914400">
              <a:buNone/>
            </a:pPr>
            <a:fld id="{C68DD315-CEC8-488F-894C-81DAAE932923}" type="slidenum">
              <a:rPr lang="en-US" sz="1200" b="0" i="0">
                <a:solidFill>
                  <a:schemeClr val="tx1"/>
                </a:solidFill>
                <a:latin typeface="Calibri"/>
                <a:ea typeface="+mn-ea"/>
                <a:cs typeface="+mn-cs"/>
              </a:rPr>
              <a:pPr algn="r" defTabSz="914400">
                <a:buNone/>
              </a:pPr>
              <a:t>18</a:t>
            </a:fld>
            <a:endParaRPr lang="en-US" sz="1200" b="0" i="0" dirty="0">
              <a:solidFill>
                <a:schemeClr val="tx1"/>
              </a:solidFill>
              <a:latin typeface="Calibri"/>
              <a:ea typeface="+mn-ea"/>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pPr algn="r" defTabSz="914400">
              <a:buNone/>
            </a:pPr>
            <a:fld id="{C68DD315-CEC8-488F-894C-81DAAE932923}" type="slidenum">
              <a:rPr lang="en-US" sz="1200" b="0" i="0">
                <a:solidFill>
                  <a:schemeClr val="tx1"/>
                </a:solidFill>
                <a:latin typeface="Calibri"/>
                <a:ea typeface="+mn-ea"/>
                <a:cs typeface="+mn-cs"/>
              </a:rPr>
              <a:pPr algn="r" defTabSz="914400">
                <a:buNone/>
              </a:pPr>
              <a:t>2</a:t>
            </a:fld>
            <a:endParaRPr lang="en-US" sz="1200" b="0" i="0" dirty="0">
              <a:solidFill>
                <a:schemeClr val="tx1"/>
              </a:solidFill>
              <a:latin typeface="Calibri"/>
              <a:ea typeface="+mn-ea"/>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pPr algn="r" defTabSz="914400">
              <a:buNone/>
            </a:pPr>
            <a:fld id="{C68DD315-CEC8-488F-894C-81DAAE932923}" type="slidenum">
              <a:rPr lang="en-US" sz="1200" b="0" i="0">
                <a:solidFill>
                  <a:schemeClr val="tx1"/>
                </a:solidFill>
                <a:latin typeface="Calibri"/>
                <a:ea typeface="+mn-ea"/>
                <a:cs typeface="+mn-cs"/>
              </a:rPr>
              <a:pPr algn="r" defTabSz="914400">
                <a:buNone/>
              </a:pPr>
              <a:t>3</a:t>
            </a:fld>
            <a:endParaRPr lang="en-US" sz="1200" b="0" i="0" dirty="0">
              <a:solidFill>
                <a:schemeClr val="tx1"/>
              </a:solidFill>
              <a:latin typeface="Calibri"/>
              <a:ea typeface="+mn-ea"/>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pPr algn="r" defTabSz="914400">
              <a:buNone/>
            </a:pPr>
            <a:fld id="{C68DD315-CEC8-488F-894C-81DAAE932923}" type="slidenum">
              <a:rPr lang="en-US" sz="1200" b="0" i="0">
                <a:solidFill>
                  <a:schemeClr val="tx1"/>
                </a:solidFill>
                <a:latin typeface="Calibri"/>
                <a:ea typeface="+mn-ea"/>
                <a:cs typeface="+mn-cs"/>
              </a:rPr>
              <a:pPr algn="r" defTabSz="914400">
                <a:buNone/>
              </a:pPr>
              <a:t>4</a:t>
            </a:fld>
            <a:endParaRPr lang="en-US" sz="1200" b="0" i="0" dirty="0">
              <a:solidFill>
                <a:schemeClr val="tx1"/>
              </a:solidFill>
              <a:latin typeface="Calibri"/>
              <a:ea typeface="+mn-ea"/>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pPr algn="r" defTabSz="914400">
              <a:buNone/>
            </a:pPr>
            <a:fld id="{C68DD315-CEC8-488F-894C-81DAAE932923}" type="slidenum">
              <a:rPr lang="en-US" sz="1200" b="0" i="0">
                <a:solidFill>
                  <a:schemeClr val="tx1"/>
                </a:solidFill>
                <a:latin typeface="Calibri"/>
                <a:ea typeface="+mn-ea"/>
                <a:cs typeface="+mn-cs"/>
              </a:rPr>
              <a:pPr algn="r" defTabSz="914400">
                <a:buNone/>
              </a:pPr>
              <a:t>5</a:t>
            </a:fld>
            <a:endParaRPr lang="en-US" sz="1200" b="0" i="0" dirty="0">
              <a:solidFill>
                <a:schemeClr val="tx1"/>
              </a:solidFill>
              <a:latin typeface="Calibri"/>
              <a:ea typeface="+mn-ea"/>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pPr algn="r" defTabSz="914400">
              <a:buNone/>
            </a:pPr>
            <a:fld id="{C68DD315-CEC8-488F-894C-81DAAE932923}" type="slidenum">
              <a:rPr lang="en-US" sz="1200" b="0" i="0">
                <a:solidFill>
                  <a:schemeClr val="tx1"/>
                </a:solidFill>
                <a:latin typeface="Calibri"/>
                <a:ea typeface="+mn-ea"/>
                <a:cs typeface="+mn-cs"/>
              </a:rPr>
              <a:pPr algn="r" defTabSz="914400">
                <a:buNone/>
              </a:pPr>
              <a:t>6</a:t>
            </a:fld>
            <a:endParaRPr lang="en-US" sz="1200" b="0" i="0" dirty="0">
              <a:solidFill>
                <a:schemeClr val="tx1"/>
              </a:solidFill>
              <a:latin typeface="Calibri"/>
              <a:ea typeface="+mn-ea"/>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pPr algn="r" defTabSz="914400">
              <a:buNone/>
            </a:pPr>
            <a:fld id="{C68DD315-CEC8-488F-894C-81DAAE932923}" type="slidenum">
              <a:rPr lang="en-US" sz="1200" b="0" i="0">
                <a:solidFill>
                  <a:schemeClr val="tx1"/>
                </a:solidFill>
                <a:latin typeface="Calibri"/>
                <a:ea typeface="+mn-ea"/>
                <a:cs typeface="+mn-cs"/>
              </a:rPr>
              <a:pPr algn="r" defTabSz="914400">
                <a:buNone/>
              </a:pPr>
              <a:t>7</a:t>
            </a:fld>
            <a:endParaRPr lang="en-US" sz="1200" b="0" i="0" dirty="0">
              <a:solidFill>
                <a:schemeClr val="tx1"/>
              </a:solidFill>
              <a:latin typeface="Calibri"/>
              <a:ea typeface="+mn-ea"/>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pPr algn="r" defTabSz="914400">
              <a:buNone/>
            </a:pPr>
            <a:fld id="{C68DD315-CEC8-488F-894C-81DAAE932923}" type="slidenum">
              <a:rPr lang="en-US" sz="1200" b="0" i="0">
                <a:solidFill>
                  <a:schemeClr val="tx1"/>
                </a:solidFill>
                <a:latin typeface="Calibri"/>
                <a:ea typeface="+mn-ea"/>
                <a:cs typeface="+mn-cs"/>
              </a:rPr>
              <a:pPr algn="r" defTabSz="914400">
                <a:buNone/>
              </a:pPr>
              <a:t>8</a:t>
            </a:fld>
            <a:endParaRPr lang="en-US" sz="1200" b="0" i="0" dirty="0">
              <a:solidFill>
                <a:schemeClr val="tx1"/>
              </a:solidFill>
              <a:latin typeface="Calibri"/>
              <a:ea typeface="+mn-ea"/>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pPr algn="r" defTabSz="914400">
              <a:buNone/>
            </a:pPr>
            <a:fld id="{C68DD315-CEC8-488F-894C-81DAAE932923}" type="slidenum">
              <a:rPr lang="en-US" sz="1200" b="0" i="0">
                <a:solidFill>
                  <a:schemeClr val="tx1"/>
                </a:solidFill>
                <a:latin typeface="Calibri"/>
                <a:ea typeface="+mn-ea"/>
                <a:cs typeface="+mn-cs"/>
              </a:rPr>
              <a:pPr algn="r" defTabSz="914400">
                <a:buNone/>
              </a:pPr>
              <a:t>9</a:t>
            </a:fld>
            <a:endParaRPr lang="en-US" sz="1200" b="0" i="0" dirty="0">
              <a:solidFill>
                <a:schemeClr val="tx1"/>
              </a:solidFill>
              <a:latin typeface="Calibri"/>
              <a:ea typeface="+mn-ea"/>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44B5A23-C59D-45BD-BD9F-97F1DDE5899A}" type="datetimeFigureOut">
              <a:rPr lang="en-US" smtClean="0"/>
              <a:pPr/>
              <a:t>2/18/2011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08BDB1A-C837-4046-A5C6-B91777A2EEF8}"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4B5A23-C59D-45BD-BD9F-97F1DDE5899A}" type="datetimeFigureOut">
              <a:rPr lang="en-US" smtClean="0"/>
              <a:pPr/>
              <a:t>2/18/2011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08BDB1A-C837-4046-A5C6-B91777A2EEF8}"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4B5A23-C59D-45BD-BD9F-97F1DDE5899A}" type="datetimeFigureOut">
              <a:rPr lang="en-US" smtClean="0"/>
              <a:pPr/>
              <a:t>2/18/2011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08BDB1A-C837-4046-A5C6-B91777A2EEF8}"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4B5A23-C59D-45BD-BD9F-97F1DDE5899A}" type="datetimeFigureOut">
              <a:rPr lang="en-US" smtClean="0"/>
              <a:pPr/>
              <a:t>2/18/2011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08BDB1A-C837-4046-A5C6-B91777A2EEF8}"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44B5A23-C59D-45BD-BD9F-97F1DDE5899A}" type="datetimeFigureOut">
              <a:rPr lang="en-US" smtClean="0"/>
              <a:pPr/>
              <a:t>2/18/2011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08BDB1A-C837-4046-A5C6-B91777A2EEF8}"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44B5A23-C59D-45BD-BD9F-97F1DDE5899A}" type="datetimeFigureOut">
              <a:rPr lang="en-US" smtClean="0"/>
              <a:pPr/>
              <a:t>2/18/2011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08BDB1A-C837-4046-A5C6-B91777A2EEF8}"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44B5A23-C59D-45BD-BD9F-97F1DDE5899A}" type="datetimeFigureOut">
              <a:rPr lang="en-US" smtClean="0"/>
              <a:pPr/>
              <a:t>2/18/2011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08BDB1A-C837-4046-A5C6-B91777A2EEF8}"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44B5A23-C59D-45BD-BD9F-97F1DDE5899A}" type="datetimeFigureOut">
              <a:rPr lang="en-US" smtClean="0"/>
              <a:pPr/>
              <a:t>2/18/2011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08BDB1A-C837-4046-A5C6-B91777A2EEF8}"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4B5A23-C59D-45BD-BD9F-97F1DDE5899A}" type="datetimeFigureOut">
              <a:rPr lang="en-US" smtClean="0"/>
              <a:pPr/>
              <a:t>2/18/2011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08BDB1A-C837-4046-A5C6-B91777A2EEF8}"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4B5A23-C59D-45BD-BD9F-97F1DDE5899A}" type="datetimeFigureOut">
              <a:rPr lang="en-US" smtClean="0"/>
              <a:pPr/>
              <a:t>2/18/2011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08BDB1A-C837-4046-A5C6-B91777A2EEF8}"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4B5A23-C59D-45BD-BD9F-97F1DDE5899A}" type="datetimeFigureOut">
              <a:rPr lang="en-US" smtClean="0"/>
              <a:pPr/>
              <a:t>2/18/2011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08BDB1A-C837-4046-A5C6-B91777A2EEF8}"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2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4B5A23-C59D-45BD-BD9F-97F1DDE5899A}" type="datetimeFigureOut">
              <a:rPr lang="en-US" smtClean="0"/>
              <a:pPr/>
              <a:t>2/18/2011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8BDB1A-C837-4046-A5C6-B91777A2EEF8}"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itle background 2011 0131.png"/>
          <p:cNvPicPr>
            <a:picLocks noChangeAspect="1"/>
          </p:cNvPicPr>
          <p:nvPr/>
        </p:nvPicPr>
        <p:blipFill>
          <a:blip r:embed="rId3" cstate="print"/>
          <a:stretch>
            <a:fillRect/>
          </a:stretch>
        </p:blipFill>
        <p:spPr>
          <a:xfrm>
            <a:off x="0" y="0"/>
            <a:ext cx="9144000" cy="6857999"/>
          </a:xfrm>
          <a:prstGeom prst="rect">
            <a:avLst/>
          </a:prstGeom>
        </p:spPr>
      </p:pic>
      <p:sp>
        <p:nvSpPr>
          <p:cNvPr id="2" name="Title 1"/>
          <p:cNvSpPr>
            <a:spLocks noGrp="1"/>
          </p:cNvSpPr>
          <p:nvPr>
            <p:ph type="ctrTitle"/>
          </p:nvPr>
        </p:nvSpPr>
        <p:spPr>
          <a:xfrm>
            <a:off x="1752600" y="2514600"/>
            <a:ext cx="6781800" cy="1470025"/>
          </a:xfrm>
        </p:spPr>
        <p:txBody>
          <a:bodyPr/>
          <a:lstStyle/>
          <a:p>
            <a:pPr algn="l" defTabSz="914400">
              <a:spcBef>
                <a:spcPct val="0"/>
              </a:spcBef>
              <a:buNone/>
            </a:pPr>
            <a:r>
              <a:rPr lang="es-ES" sz="4400" b="1" i="0" dirty="0" smtClean="0">
                <a:solidFill>
                  <a:schemeClr val="bg1"/>
                </a:solidFill>
                <a:latin typeface="Calibri"/>
                <a:ea typeface="+mj-ea"/>
                <a:cs typeface="+mj-cs"/>
              </a:rPr>
              <a:t>¿Qué </a:t>
            </a:r>
            <a:r>
              <a:rPr lang="es-ES" sz="4400" b="1" i="0" dirty="0" smtClean="0">
                <a:solidFill>
                  <a:schemeClr val="bg1"/>
                </a:solidFill>
                <a:latin typeface="Calibri"/>
                <a:ea typeface="+mj-ea"/>
                <a:cs typeface="+mj-cs"/>
              </a:rPr>
              <a:t>Es El Cáncer</a:t>
            </a:r>
            <a:r>
              <a:rPr lang="es-ES" sz="4400" b="1" i="0" dirty="0" smtClean="0">
                <a:solidFill>
                  <a:schemeClr val="bg1"/>
                </a:solidFill>
                <a:latin typeface="Calibri"/>
                <a:ea typeface="+mj-ea"/>
                <a:cs typeface="+mj-cs"/>
              </a:rPr>
              <a:t>?</a:t>
            </a:r>
            <a:endParaRPr lang="es-ES"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a:spcBef>
                <a:spcPct val="0"/>
              </a:spcBef>
              <a:buNone/>
            </a:pPr>
            <a:r>
              <a:rPr lang="es-ES" sz="4400" b="0" i="0" dirty="0" smtClean="0">
                <a:solidFill>
                  <a:schemeClr val="tx1"/>
                </a:solidFill>
                <a:latin typeface="Calibri"/>
                <a:ea typeface="+mj-ea"/>
                <a:cs typeface="+mj-cs"/>
              </a:rPr>
              <a:t>Cirugía</a:t>
            </a:r>
            <a:endParaRPr lang="es-ES" dirty="0"/>
          </a:p>
        </p:txBody>
      </p:sp>
      <p:sp>
        <p:nvSpPr>
          <p:cNvPr id="3" name="Content Placeholder 2"/>
          <p:cNvSpPr>
            <a:spLocks noGrp="1"/>
          </p:cNvSpPr>
          <p:nvPr>
            <p:ph idx="1"/>
          </p:nvPr>
        </p:nvSpPr>
        <p:spPr>
          <a:xfrm>
            <a:off x="457200" y="1371600"/>
            <a:ext cx="8229600" cy="4754563"/>
          </a:xfrm>
        </p:spPr>
        <p:txBody>
          <a:bodyPr>
            <a:normAutofit fontScale="92500" lnSpcReduction="10000"/>
          </a:bodyPr>
          <a:lstStyle/>
          <a:p>
            <a:pPr marL="342900" lvl="1" indent="-342900" algn="l" defTabSz="914400">
              <a:spcBef>
                <a:spcPct val="20000"/>
              </a:spcBef>
              <a:buClr>
                <a:schemeClr val="tx1"/>
              </a:buClr>
              <a:buFont typeface="Arial"/>
              <a:buChar char="•"/>
            </a:pPr>
            <a:r>
              <a:rPr lang="es-ES" sz="2800" b="1" i="0" dirty="0" smtClean="0">
                <a:solidFill>
                  <a:schemeClr val="tx1"/>
                </a:solidFill>
                <a:latin typeface="Calibri"/>
                <a:ea typeface="+mn-ea"/>
                <a:cs typeface="+mn-cs"/>
              </a:rPr>
              <a:t>La cirugía:</a:t>
            </a:r>
            <a:r>
              <a:rPr lang="es-ES" sz="2800" b="0" i="0" dirty="0" smtClean="0">
                <a:solidFill>
                  <a:schemeClr val="tx1"/>
                </a:solidFill>
                <a:latin typeface="Calibri"/>
                <a:ea typeface="+mn-ea"/>
                <a:cs typeface="+mn-cs"/>
              </a:rPr>
              <a:t> elimina físicamente todo el tumor o parte del mismo. No siempre es posible, especialmente cuando el cáncer se encuentra en órganos vitales como el corazón o los pulmones. </a:t>
            </a:r>
          </a:p>
          <a:p>
            <a:pPr marL="742950" lvl="2" indent="-342900" algn="l" defTabSz="914400">
              <a:spcBef>
                <a:spcPct val="20000"/>
              </a:spcBef>
              <a:buClr>
                <a:schemeClr val="tx1"/>
              </a:buClr>
              <a:buFont typeface="Calibri"/>
              <a:buChar char="–"/>
            </a:pPr>
            <a:r>
              <a:rPr lang="es-ES" sz="2400" b="0" i="0" spc="-30" dirty="0" smtClean="0">
                <a:solidFill>
                  <a:schemeClr val="tx1"/>
                </a:solidFill>
                <a:latin typeface="Calibri"/>
                <a:ea typeface="+mn-ea"/>
                <a:cs typeface="+mn-cs"/>
              </a:rPr>
              <a:t>La mayoría de las personas con cáncer deberán someterse a algún tipo de cirugía. Si el cáncer no se ha propagado por otras partes del cuerpo, la cirugía es la mejor forma de deshacerse de él. </a:t>
            </a:r>
          </a:p>
          <a:p>
            <a:pPr marL="742950" lvl="2" indent="-342900" algn="l" defTabSz="914400">
              <a:spcBef>
                <a:spcPct val="20000"/>
              </a:spcBef>
              <a:buClr>
                <a:schemeClr val="tx1"/>
              </a:buClr>
              <a:buFont typeface="Calibri"/>
              <a:buChar char="–"/>
            </a:pPr>
            <a:r>
              <a:rPr lang="es-ES" sz="2400" b="0" i="0" dirty="0" smtClean="0">
                <a:solidFill>
                  <a:schemeClr val="tx1"/>
                </a:solidFill>
                <a:latin typeface="Calibri"/>
                <a:ea typeface="+mn-ea"/>
                <a:cs typeface="+mn-cs"/>
              </a:rPr>
              <a:t>La cirugía puede ser el único tratamiento del paciente si el cáncer se puede eliminar en su totalidad, o puede ser usada junto con otros tratamientos, como la radiación o la quimioterapia. </a:t>
            </a:r>
          </a:p>
          <a:p>
            <a:pPr marL="742950" lvl="2" indent="-342900" algn="l" defTabSz="914400">
              <a:spcBef>
                <a:spcPct val="20000"/>
              </a:spcBef>
              <a:buClr>
                <a:schemeClr val="tx1"/>
              </a:buClr>
              <a:buFont typeface="Calibri"/>
              <a:buChar char="–"/>
            </a:pPr>
            <a:r>
              <a:rPr lang="es-ES" sz="2400" b="0" i="0" dirty="0" smtClean="0">
                <a:solidFill>
                  <a:schemeClr val="tx1"/>
                </a:solidFill>
                <a:latin typeface="Calibri"/>
                <a:ea typeface="+mn-ea"/>
                <a:cs typeface="+mn-cs"/>
              </a:rPr>
              <a:t>La cirugía puede ser invasiva o mínimamente invasiva según el tamaño del tumor y el lugar del cuerpo donde se encuentre.</a:t>
            </a:r>
            <a:endParaRPr lang="es-ES" sz="2400" b="0" i="0" dirty="0">
              <a:solidFill>
                <a:schemeClr val="tx1"/>
              </a:solidFill>
              <a:latin typeface="Calibri"/>
              <a:ea typeface="+mn-ea"/>
              <a:cs typeface="+mn-cs"/>
            </a:endParaRPr>
          </a:p>
        </p:txBody>
      </p:sp>
      <p:sp>
        <p:nvSpPr>
          <p:cNvPr id="4" name="Footer Placeholder 8"/>
          <p:cNvSpPr>
            <a:spLocks noGrp="1"/>
          </p:cNvSpPr>
          <p:nvPr>
            <p:ph type="ftr" sz="quarter" idx="11"/>
          </p:nvPr>
        </p:nvSpPr>
        <p:spPr>
          <a:xfrm>
            <a:off x="1676400" y="6553200"/>
            <a:ext cx="4038600" cy="304800"/>
          </a:xfrm>
        </p:spPr>
        <p:txBody>
          <a:bodyPr/>
          <a:lstStyle/>
          <a:p>
            <a:pPr algn="l"/>
            <a:r>
              <a:rPr lang="es-ES" sz="1400" b="1" dirty="0" smtClean="0">
                <a:solidFill>
                  <a:schemeClr val="bg1"/>
                </a:solidFill>
              </a:rPr>
              <a:t>¿Qué Es El Cáncer?</a:t>
            </a:r>
            <a:endParaRPr lang="es-ES" sz="1400" dirty="0">
              <a:solidFill>
                <a:schemeClr val="bg1"/>
              </a:solidFill>
            </a:endParaRPr>
          </a:p>
        </p:txBody>
      </p:sp>
      <p:sp>
        <p:nvSpPr>
          <p:cNvPr id="5" name="Slide Number Placeholder 7"/>
          <p:cNvSpPr>
            <a:spLocks noGrp="1"/>
          </p:cNvSpPr>
          <p:nvPr>
            <p:ph type="sldNum" sz="quarter" idx="12"/>
          </p:nvPr>
        </p:nvSpPr>
        <p:spPr>
          <a:xfrm>
            <a:off x="152400" y="6553200"/>
            <a:ext cx="1219200" cy="304800"/>
          </a:xfrm>
        </p:spPr>
        <p:txBody>
          <a:bodyPr/>
          <a:lstStyle/>
          <a:p>
            <a:pPr algn="l" defTabSz="914400">
              <a:buNone/>
            </a:pPr>
            <a:r>
              <a:rPr lang="es-ES" sz="1400" b="0" i="0" dirty="0" smtClean="0">
                <a:solidFill>
                  <a:schemeClr val="tx1">
                    <a:tint val="75000"/>
                  </a:schemeClr>
                </a:solidFill>
                <a:latin typeface="Calibri"/>
                <a:ea typeface="+mn-ea"/>
                <a:cs typeface="+mn-cs"/>
              </a:rPr>
              <a:t>Página </a:t>
            </a:r>
            <a:fld id="{108BDB1A-C837-4046-A5C6-B91777A2EEF8}" type="slidenum">
              <a:rPr lang="es-ES" sz="1400" b="0" i="0" smtClean="0">
                <a:solidFill>
                  <a:schemeClr val="tx1">
                    <a:tint val="75000"/>
                  </a:schemeClr>
                </a:solidFill>
                <a:latin typeface="Calibri"/>
                <a:ea typeface="+mn-ea"/>
                <a:cs typeface="+mn-cs"/>
              </a:rPr>
              <a:pPr algn="l" defTabSz="914400">
                <a:buNone/>
              </a:pPr>
              <a:t>10</a:t>
            </a:fld>
            <a:endParaRPr lang="es-ES" sz="1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defTabSz="914400">
              <a:spcBef>
                <a:spcPct val="0"/>
              </a:spcBef>
              <a:buNone/>
            </a:pPr>
            <a:r>
              <a:rPr lang="es-ES" sz="4400" b="0" i="0" dirty="0" smtClean="0">
                <a:solidFill>
                  <a:schemeClr val="tx1"/>
                </a:solidFill>
                <a:latin typeface="Calibri"/>
                <a:ea typeface="+mj-ea"/>
                <a:cs typeface="+mj-cs"/>
              </a:rPr>
              <a:t>Quimioterapia</a:t>
            </a:r>
            <a:endParaRPr lang="es-ES" sz="2200" dirty="0"/>
          </a:p>
        </p:txBody>
      </p:sp>
      <p:sp>
        <p:nvSpPr>
          <p:cNvPr id="3" name="Content Placeholder 2"/>
          <p:cNvSpPr>
            <a:spLocks noGrp="1"/>
          </p:cNvSpPr>
          <p:nvPr>
            <p:ph idx="1"/>
          </p:nvPr>
        </p:nvSpPr>
        <p:spPr>
          <a:xfrm>
            <a:off x="457200" y="1447800"/>
            <a:ext cx="8229600" cy="5181600"/>
          </a:xfrm>
        </p:spPr>
        <p:txBody>
          <a:bodyPr>
            <a:normAutofit fontScale="92500" lnSpcReduction="10000"/>
          </a:bodyPr>
          <a:lstStyle/>
          <a:p>
            <a:pPr>
              <a:buClr>
                <a:schemeClr val="tx1"/>
              </a:buClr>
              <a:buFont typeface="Arial"/>
              <a:buChar char="•"/>
            </a:pPr>
            <a:r>
              <a:rPr lang="es-ES" sz="3200" b="1" i="0" dirty="0" smtClean="0">
                <a:solidFill>
                  <a:schemeClr val="tx1"/>
                </a:solidFill>
                <a:latin typeface="Calibri"/>
                <a:ea typeface="+mn-ea"/>
                <a:cs typeface="+mn-cs"/>
              </a:rPr>
              <a:t>La </a:t>
            </a:r>
            <a:r>
              <a:rPr lang="es-ES" sz="3200" b="1" i="0" dirty="0" smtClean="0">
                <a:solidFill>
                  <a:schemeClr val="tx1"/>
                </a:solidFill>
                <a:latin typeface="Calibri"/>
                <a:ea typeface="+mn-ea"/>
                <a:cs typeface="+mn-cs"/>
              </a:rPr>
              <a:t>quimioterapia </a:t>
            </a:r>
            <a:r>
              <a:rPr lang="es-ES" sz="3200" i="0" dirty="0" smtClean="0">
                <a:solidFill>
                  <a:schemeClr val="tx1"/>
                </a:solidFill>
                <a:latin typeface="Calibri"/>
                <a:ea typeface="+mn-ea"/>
                <a:cs typeface="+mn-cs"/>
              </a:rPr>
              <a:t>(</a:t>
            </a:r>
            <a:r>
              <a:rPr lang="es-ES" dirty="0" smtClean="0"/>
              <a:t>o </a:t>
            </a:r>
            <a:r>
              <a:rPr lang="es-ES" dirty="0" err="1" smtClean="0"/>
              <a:t>quimio</a:t>
            </a:r>
            <a:r>
              <a:rPr lang="es-ES" dirty="0" smtClean="0"/>
              <a:t>)</a:t>
            </a:r>
            <a:r>
              <a:rPr lang="es-ES" sz="3200" b="1" i="0" dirty="0" smtClean="0">
                <a:solidFill>
                  <a:schemeClr val="tx1"/>
                </a:solidFill>
                <a:latin typeface="Calibri"/>
                <a:ea typeface="+mn-ea"/>
                <a:cs typeface="+mn-cs"/>
              </a:rPr>
              <a:t>: </a:t>
            </a:r>
            <a:r>
              <a:rPr lang="es-ES" sz="3200" b="0" i="0" dirty="0" smtClean="0">
                <a:solidFill>
                  <a:schemeClr val="tx1"/>
                </a:solidFill>
                <a:latin typeface="Calibri"/>
                <a:ea typeface="+mn-ea"/>
                <a:cs typeface="+mn-cs"/>
              </a:rPr>
              <a:t>el </a:t>
            </a:r>
            <a:r>
              <a:rPr lang="es-ES" sz="3200" b="0" i="0" dirty="0" smtClean="0">
                <a:solidFill>
                  <a:schemeClr val="tx1"/>
                </a:solidFill>
                <a:latin typeface="Calibri"/>
                <a:ea typeface="+mn-ea"/>
                <a:cs typeface="+mn-cs"/>
              </a:rPr>
              <a:t>tratamiento en el que el doctor le da al paciente fármacos que matan a cualquier célula que se encuentre en proceso de división. Esto incluye tanto a las células sanas como a las células cancerígenas.</a:t>
            </a:r>
          </a:p>
          <a:p>
            <a:pPr marL="742950" lvl="1" indent="-285750" algn="l" defTabSz="914400">
              <a:spcBef>
                <a:spcPct val="20000"/>
              </a:spcBef>
              <a:buClr>
                <a:schemeClr val="tx1"/>
              </a:buClr>
              <a:buFont typeface="Arial"/>
              <a:buChar char="–"/>
            </a:pPr>
            <a:r>
              <a:rPr lang="es-ES" sz="2800" b="0" i="0" dirty="0" smtClean="0">
                <a:solidFill>
                  <a:schemeClr val="tx1"/>
                </a:solidFill>
                <a:latin typeface="Calibri"/>
                <a:ea typeface="+mn-ea"/>
                <a:cs typeface="+mn-cs"/>
              </a:rPr>
              <a:t>Dado que las células cancerígenas crecen y se dividen muy rápido, casi siempre se encuentran en proceso de división.</a:t>
            </a:r>
          </a:p>
          <a:p>
            <a:pPr marL="742950" lvl="1" indent="-285750" algn="l" defTabSz="914400">
              <a:spcBef>
                <a:spcPct val="20000"/>
              </a:spcBef>
              <a:buClr>
                <a:schemeClr val="tx1"/>
              </a:buClr>
              <a:buFont typeface="Arial"/>
              <a:buChar char="–"/>
            </a:pPr>
            <a:r>
              <a:rPr lang="es-ES" sz="2800" b="0" i="0" dirty="0" smtClean="0">
                <a:solidFill>
                  <a:schemeClr val="tx1"/>
                </a:solidFill>
                <a:latin typeface="Calibri"/>
                <a:ea typeface="+mn-ea"/>
                <a:cs typeface="+mn-cs"/>
              </a:rPr>
              <a:t>La quimioterapia se puede administrar mediante píldoras (método no invasivo) o mediante inyecciones (método mínimamente invasivo) en los músculos, las venas, las arterias, bajo la piel o en el abdomen.</a:t>
            </a:r>
            <a:endParaRPr lang="es-ES" dirty="0"/>
          </a:p>
        </p:txBody>
      </p:sp>
      <p:sp>
        <p:nvSpPr>
          <p:cNvPr id="4" name="Footer Placeholder 8"/>
          <p:cNvSpPr>
            <a:spLocks noGrp="1"/>
          </p:cNvSpPr>
          <p:nvPr>
            <p:ph type="ftr" sz="quarter" idx="11"/>
          </p:nvPr>
        </p:nvSpPr>
        <p:spPr>
          <a:xfrm>
            <a:off x="1676400" y="6553200"/>
            <a:ext cx="4038600" cy="304800"/>
          </a:xfrm>
        </p:spPr>
        <p:txBody>
          <a:bodyPr/>
          <a:lstStyle/>
          <a:p>
            <a:pPr algn="l"/>
            <a:r>
              <a:rPr lang="es-ES" sz="1400" b="1" dirty="0" smtClean="0">
                <a:solidFill>
                  <a:schemeClr val="bg1"/>
                </a:solidFill>
              </a:rPr>
              <a:t>¿Qué Es El Cáncer?</a:t>
            </a:r>
            <a:endParaRPr lang="es-ES" sz="1400" dirty="0">
              <a:solidFill>
                <a:schemeClr val="bg1"/>
              </a:solidFill>
            </a:endParaRPr>
          </a:p>
        </p:txBody>
      </p:sp>
      <p:sp>
        <p:nvSpPr>
          <p:cNvPr id="5" name="Slide Number Placeholder 7"/>
          <p:cNvSpPr>
            <a:spLocks noGrp="1"/>
          </p:cNvSpPr>
          <p:nvPr>
            <p:ph type="sldNum" sz="quarter" idx="12"/>
          </p:nvPr>
        </p:nvSpPr>
        <p:spPr>
          <a:xfrm>
            <a:off x="152400" y="6553200"/>
            <a:ext cx="1219200" cy="304800"/>
          </a:xfrm>
        </p:spPr>
        <p:txBody>
          <a:bodyPr/>
          <a:lstStyle/>
          <a:p>
            <a:pPr algn="l" defTabSz="914400">
              <a:buNone/>
            </a:pPr>
            <a:r>
              <a:rPr lang="es-ES" sz="1400" b="0" i="0" dirty="0" smtClean="0">
                <a:solidFill>
                  <a:schemeClr val="tx1">
                    <a:tint val="75000"/>
                  </a:schemeClr>
                </a:solidFill>
                <a:latin typeface="Calibri"/>
                <a:ea typeface="+mn-ea"/>
                <a:cs typeface="+mn-cs"/>
              </a:rPr>
              <a:t>Página </a:t>
            </a:r>
            <a:fld id="{108BDB1A-C837-4046-A5C6-B91777A2EEF8}" type="slidenum">
              <a:rPr lang="es-ES" sz="1400" b="0" i="0" smtClean="0">
                <a:solidFill>
                  <a:schemeClr val="tx1">
                    <a:tint val="75000"/>
                  </a:schemeClr>
                </a:solidFill>
                <a:latin typeface="Calibri"/>
                <a:ea typeface="+mn-ea"/>
                <a:cs typeface="+mn-cs"/>
              </a:rPr>
              <a:pPr algn="l" defTabSz="914400">
                <a:buNone/>
              </a:pPr>
              <a:t>11</a:t>
            </a:fld>
            <a:endParaRPr lang="es-ES" sz="1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a:spcBef>
                <a:spcPct val="0"/>
              </a:spcBef>
              <a:buNone/>
            </a:pPr>
            <a:r>
              <a:rPr lang="es-ES" sz="4400" b="0" i="0" dirty="0" smtClean="0">
                <a:solidFill>
                  <a:schemeClr val="tx1"/>
                </a:solidFill>
                <a:latin typeface="Calibri"/>
                <a:ea typeface="+mj-ea"/>
                <a:cs typeface="+mj-cs"/>
              </a:rPr>
              <a:t>Terapia de </a:t>
            </a:r>
            <a:r>
              <a:rPr lang="es-ES" sz="4400" b="0" i="0" dirty="0" smtClean="0">
                <a:solidFill>
                  <a:schemeClr val="tx1"/>
                </a:solidFill>
                <a:latin typeface="Calibri"/>
                <a:ea typeface="+mj-ea"/>
                <a:cs typeface="+mj-cs"/>
              </a:rPr>
              <a:t>Radiación</a:t>
            </a:r>
            <a:endParaRPr lang="es-ES" dirty="0"/>
          </a:p>
        </p:txBody>
      </p:sp>
      <p:sp>
        <p:nvSpPr>
          <p:cNvPr id="3" name="Content Placeholder 2"/>
          <p:cNvSpPr>
            <a:spLocks noGrp="1"/>
          </p:cNvSpPr>
          <p:nvPr>
            <p:ph idx="1"/>
          </p:nvPr>
        </p:nvSpPr>
        <p:spPr/>
        <p:txBody>
          <a:bodyPr>
            <a:normAutofit fontScale="92500" lnSpcReduction="20000"/>
          </a:bodyPr>
          <a:lstStyle/>
          <a:p>
            <a:pPr marL="342900" indent="-342900" algn="l" defTabSz="914400">
              <a:spcBef>
                <a:spcPct val="20000"/>
              </a:spcBef>
              <a:buClr>
                <a:schemeClr val="tx1"/>
              </a:buClr>
              <a:buFont typeface="Arial"/>
              <a:buChar char="•"/>
            </a:pPr>
            <a:r>
              <a:rPr lang="es-ES" sz="3200" b="1" i="0" dirty="0" smtClean="0">
                <a:solidFill>
                  <a:schemeClr val="tx1"/>
                </a:solidFill>
                <a:latin typeface="Calibri"/>
                <a:ea typeface="+mn-ea"/>
                <a:cs typeface="+mn-cs"/>
              </a:rPr>
              <a:t>La radiación: </a:t>
            </a:r>
            <a:r>
              <a:rPr lang="es-ES" sz="3200" b="0" i="0" dirty="0" smtClean="0">
                <a:solidFill>
                  <a:schemeClr val="tx1"/>
                </a:solidFill>
                <a:latin typeface="Calibri"/>
                <a:ea typeface="+mn-ea"/>
                <a:cs typeface="+mn-cs"/>
              </a:rPr>
              <a:t>es una forma invisible de energía. La terapia de radiación usa radiación de alta energía para eliminar las células cancerígenas o para disminuir su tamaño. Las células normales también se pueden contraer; sin embargo, por lo general, se pueden recuperar por sí solas. </a:t>
            </a:r>
          </a:p>
          <a:p>
            <a:pPr marL="742950" lvl="1" indent="-285750" algn="l" defTabSz="914400">
              <a:spcBef>
                <a:spcPct val="20000"/>
              </a:spcBef>
              <a:buClr>
                <a:schemeClr val="tx1"/>
              </a:buClr>
              <a:buFont typeface="Arial"/>
              <a:buChar char="–"/>
            </a:pPr>
            <a:r>
              <a:rPr lang="es-ES" sz="2800" b="0" i="0" dirty="0" smtClean="0">
                <a:solidFill>
                  <a:schemeClr val="tx1"/>
                </a:solidFill>
                <a:latin typeface="Calibri"/>
                <a:ea typeface="+mn-ea"/>
                <a:cs typeface="+mn-cs"/>
              </a:rPr>
              <a:t>La radiación puede administrarse directamente dentro de las células cancerígenas (método invasivo o mínimamente invasivo) o mediante una máquina fuera del cuerpo (método no invasivo).</a:t>
            </a:r>
          </a:p>
          <a:p>
            <a:pPr marL="742950" lvl="1" indent="-285750" algn="l" defTabSz="914400">
              <a:spcBef>
                <a:spcPct val="20000"/>
              </a:spcBef>
              <a:buClr>
                <a:schemeClr val="tx1"/>
              </a:buClr>
              <a:buFont typeface="Arial"/>
              <a:buChar char="–"/>
            </a:pPr>
            <a:r>
              <a:rPr lang="es-ES" sz="2800" b="0" i="0" dirty="0" smtClean="0">
                <a:solidFill>
                  <a:schemeClr val="tx1"/>
                </a:solidFill>
                <a:latin typeface="Calibri"/>
                <a:ea typeface="+mn-ea"/>
                <a:cs typeface="+mn-cs"/>
              </a:rPr>
              <a:t>Casi el 50% de los pacientes con cáncer necesitarán someterse a una terapia de radiación.</a:t>
            </a:r>
          </a:p>
          <a:p>
            <a:pPr marL="342900" indent="-342900" algn="l" defTabSz="914400">
              <a:spcBef>
                <a:spcPct val="20000"/>
              </a:spcBef>
              <a:buFont typeface="Arial"/>
              <a:buChar char="•"/>
            </a:pPr>
            <a:endParaRPr lang="es-ES" dirty="0"/>
          </a:p>
        </p:txBody>
      </p:sp>
      <p:sp>
        <p:nvSpPr>
          <p:cNvPr id="4" name="Footer Placeholder 8"/>
          <p:cNvSpPr>
            <a:spLocks noGrp="1"/>
          </p:cNvSpPr>
          <p:nvPr>
            <p:ph type="ftr" sz="quarter" idx="11"/>
          </p:nvPr>
        </p:nvSpPr>
        <p:spPr>
          <a:xfrm>
            <a:off x="1676400" y="6553200"/>
            <a:ext cx="4038600" cy="304800"/>
          </a:xfrm>
        </p:spPr>
        <p:txBody>
          <a:bodyPr/>
          <a:lstStyle/>
          <a:p>
            <a:pPr algn="l"/>
            <a:r>
              <a:rPr lang="es-ES" sz="1400" b="1" dirty="0" smtClean="0">
                <a:solidFill>
                  <a:schemeClr val="bg1"/>
                </a:solidFill>
              </a:rPr>
              <a:t>¿Qué Es El Cáncer?</a:t>
            </a:r>
            <a:endParaRPr lang="es-ES" sz="1400" dirty="0">
              <a:solidFill>
                <a:schemeClr val="bg1"/>
              </a:solidFill>
            </a:endParaRPr>
          </a:p>
        </p:txBody>
      </p:sp>
      <p:sp>
        <p:nvSpPr>
          <p:cNvPr id="5" name="Slide Number Placeholder 7"/>
          <p:cNvSpPr>
            <a:spLocks noGrp="1"/>
          </p:cNvSpPr>
          <p:nvPr>
            <p:ph type="sldNum" sz="quarter" idx="12"/>
          </p:nvPr>
        </p:nvSpPr>
        <p:spPr>
          <a:xfrm>
            <a:off x="152400" y="6553200"/>
            <a:ext cx="1219200" cy="304800"/>
          </a:xfrm>
        </p:spPr>
        <p:txBody>
          <a:bodyPr/>
          <a:lstStyle/>
          <a:p>
            <a:pPr algn="l" defTabSz="914400">
              <a:buNone/>
            </a:pPr>
            <a:r>
              <a:rPr lang="es-ES" sz="1400" b="0" i="0" dirty="0" smtClean="0">
                <a:solidFill>
                  <a:schemeClr val="tx1">
                    <a:tint val="75000"/>
                  </a:schemeClr>
                </a:solidFill>
                <a:latin typeface="Calibri"/>
                <a:ea typeface="+mn-ea"/>
                <a:cs typeface="+mn-cs"/>
              </a:rPr>
              <a:t>Página </a:t>
            </a:r>
            <a:fld id="{108BDB1A-C837-4046-A5C6-B91777A2EEF8}" type="slidenum">
              <a:rPr lang="es-ES" sz="1400" b="0" i="0" smtClean="0">
                <a:solidFill>
                  <a:schemeClr val="tx1">
                    <a:tint val="75000"/>
                  </a:schemeClr>
                </a:solidFill>
                <a:latin typeface="Calibri"/>
                <a:ea typeface="+mn-ea"/>
                <a:cs typeface="+mn-cs"/>
              </a:rPr>
              <a:pPr algn="l" defTabSz="914400">
                <a:buNone/>
              </a:pPr>
              <a:t>12</a:t>
            </a:fld>
            <a:endParaRPr lang="es-ES" sz="1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a:spcBef>
                <a:spcPct val="0"/>
              </a:spcBef>
              <a:buNone/>
            </a:pPr>
            <a:r>
              <a:rPr lang="es-ES" sz="4400" b="0" i="0" dirty="0" smtClean="0">
                <a:solidFill>
                  <a:schemeClr val="tx1"/>
                </a:solidFill>
                <a:latin typeface="Calibri"/>
                <a:ea typeface="+mj-ea"/>
                <a:cs typeface="+mj-cs"/>
              </a:rPr>
              <a:t>Otros </a:t>
            </a:r>
            <a:r>
              <a:rPr lang="es-ES" sz="4400" b="0" i="0" dirty="0" smtClean="0">
                <a:solidFill>
                  <a:schemeClr val="tx1"/>
                </a:solidFill>
                <a:latin typeface="Calibri"/>
                <a:ea typeface="+mj-ea"/>
                <a:cs typeface="+mj-cs"/>
              </a:rPr>
              <a:t>Tipos </a:t>
            </a:r>
            <a:r>
              <a:rPr lang="es-ES" sz="4400" b="0" i="0" dirty="0" smtClean="0">
                <a:solidFill>
                  <a:schemeClr val="tx1"/>
                </a:solidFill>
                <a:latin typeface="Calibri"/>
                <a:ea typeface="+mj-ea"/>
                <a:cs typeface="+mj-cs"/>
              </a:rPr>
              <a:t>de </a:t>
            </a:r>
            <a:r>
              <a:rPr lang="es-ES" sz="4400" b="0" i="0" dirty="0" smtClean="0">
                <a:solidFill>
                  <a:schemeClr val="tx1"/>
                </a:solidFill>
                <a:latin typeface="Calibri"/>
                <a:ea typeface="+mj-ea"/>
                <a:cs typeface="+mj-cs"/>
              </a:rPr>
              <a:t>Tratamientos</a:t>
            </a:r>
            <a:endParaRPr lang="es-ES" dirty="0"/>
          </a:p>
        </p:txBody>
      </p:sp>
      <p:sp>
        <p:nvSpPr>
          <p:cNvPr id="3" name="Content Placeholder 2"/>
          <p:cNvSpPr>
            <a:spLocks noGrp="1"/>
          </p:cNvSpPr>
          <p:nvPr>
            <p:ph idx="1"/>
          </p:nvPr>
        </p:nvSpPr>
        <p:spPr/>
        <p:txBody>
          <a:bodyPr>
            <a:normAutofit fontScale="77500" lnSpcReduction="20000"/>
          </a:bodyPr>
          <a:lstStyle/>
          <a:p>
            <a:pPr>
              <a:buClr>
                <a:schemeClr val="tx1"/>
              </a:buClr>
              <a:buFont typeface="Arial"/>
              <a:buChar char="•"/>
            </a:pPr>
            <a:r>
              <a:rPr lang="es-ES" sz="3200" b="1" i="0" dirty="0" smtClean="0">
                <a:solidFill>
                  <a:schemeClr val="tx1"/>
                </a:solidFill>
                <a:latin typeface="Calibri"/>
                <a:ea typeface="+mn-ea"/>
                <a:cs typeface="+mn-cs"/>
              </a:rPr>
              <a:t>La terapia </a:t>
            </a:r>
            <a:r>
              <a:rPr lang="es-ES" sz="3200" b="1" i="0" dirty="0" err="1" smtClean="0">
                <a:solidFill>
                  <a:schemeClr val="tx1"/>
                </a:solidFill>
                <a:latin typeface="Calibri"/>
                <a:ea typeface="+mn-ea"/>
                <a:cs typeface="+mn-cs"/>
              </a:rPr>
              <a:t>antiangiogénica</a:t>
            </a:r>
            <a:r>
              <a:rPr lang="es-ES" sz="3200" b="1" i="0" dirty="0" smtClean="0">
                <a:solidFill>
                  <a:schemeClr val="tx1"/>
                </a:solidFill>
                <a:latin typeface="Calibri"/>
                <a:ea typeface="+mn-ea"/>
                <a:cs typeface="+mn-cs"/>
              </a:rPr>
              <a:t> </a:t>
            </a:r>
            <a:r>
              <a:rPr lang="es-ES" sz="3200" i="0" dirty="0" smtClean="0">
                <a:solidFill>
                  <a:schemeClr val="tx1"/>
                </a:solidFill>
                <a:latin typeface="Calibri"/>
                <a:ea typeface="+mn-ea"/>
                <a:cs typeface="+mn-cs"/>
              </a:rPr>
              <a:t>(o</a:t>
            </a:r>
            <a:r>
              <a:rPr lang="es-ES" sz="3200" b="1" i="0" dirty="0" smtClean="0">
                <a:solidFill>
                  <a:schemeClr val="tx1"/>
                </a:solidFill>
                <a:latin typeface="Calibri"/>
                <a:ea typeface="+mn-ea"/>
                <a:cs typeface="+mn-cs"/>
              </a:rPr>
              <a:t> </a:t>
            </a:r>
            <a:r>
              <a:rPr lang="es-ES" dirty="0" err="1" smtClean="0"/>
              <a:t>angiogénesis</a:t>
            </a:r>
            <a:r>
              <a:rPr lang="es-ES" dirty="0" smtClean="0"/>
              <a:t>)</a:t>
            </a:r>
            <a:r>
              <a:rPr lang="es-ES" sz="3200" b="1" i="0" dirty="0" smtClean="0">
                <a:solidFill>
                  <a:schemeClr val="tx1"/>
                </a:solidFill>
                <a:latin typeface="Calibri"/>
                <a:ea typeface="+mn-ea"/>
                <a:cs typeface="+mn-cs"/>
              </a:rPr>
              <a:t>: </a:t>
            </a:r>
            <a:r>
              <a:rPr lang="es-ES" sz="3200" b="0" i="0" dirty="0" smtClean="0">
                <a:solidFill>
                  <a:schemeClr val="tx1"/>
                </a:solidFill>
                <a:latin typeface="Calibri"/>
                <a:ea typeface="+mn-ea"/>
                <a:cs typeface="+mn-cs"/>
              </a:rPr>
              <a:t>significa </a:t>
            </a:r>
            <a:r>
              <a:rPr lang="es-ES" sz="3200" b="0" i="0" dirty="0" smtClean="0">
                <a:solidFill>
                  <a:schemeClr val="tx1"/>
                </a:solidFill>
                <a:latin typeface="Calibri"/>
                <a:ea typeface="+mn-ea"/>
                <a:cs typeface="+mn-cs"/>
              </a:rPr>
              <a:t>“crecimiento de nuevos vasos sanguíneos”. Algunos tumores producen su propia irrigación sanguínea. Algunas drogas pueden evitar que se formen estos vasos sanguíneos. Este tratamiento no cura el cáncer, pero puede impedir que las células cancerígenas crezcan y se dividan. </a:t>
            </a:r>
          </a:p>
          <a:p>
            <a:pPr marL="742950" lvl="1" indent="-285750" algn="l" defTabSz="914400">
              <a:spcBef>
                <a:spcPct val="20000"/>
              </a:spcBef>
              <a:buClr>
                <a:schemeClr val="tx1"/>
              </a:buClr>
              <a:buFont typeface="Arial"/>
              <a:buChar char="–"/>
            </a:pPr>
            <a:r>
              <a:rPr lang="es-ES" sz="2800" b="0" i="0" dirty="0" smtClean="0">
                <a:solidFill>
                  <a:schemeClr val="tx1"/>
                </a:solidFill>
                <a:latin typeface="Calibri"/>
                <a:ea typeface="+mn-ea"/>
                <a:cs typeface="+mn-cs"/>
              </a:rPr>
              <a:t>No todos los tipos de cáncer producen su propia irrigación sanguínea, así que este tratamiento no siempre es útil.</a:t>
            </a:r>
          </a:p>
          <a:p>
            <a:pPr marL="342900" indent="-342900" algn="l" defTabSz="914400">
              <a:spcBef>
                <a:spcPct val="20000"/>
              </a:spcBef>
              <a:buClr>
                <a:schemeClr val="tx1"/>
              </a:buClr>
              <a:buFont typeface="Arial"/>
              <a:buChar char="•"/>
            </a:pPr>
            <a:r>
              <a:rPr lang="es-ES" sz="3200" b="1" i="0" dirty="0" smtClean="0">
                <a:solidFill>
                  <a:schemeClr val="tx1"/>
                </a:solidFill>
                <a:latin typeface="Calibri"/>
                <a:ea typeface="+mn-ea"/>
                <a:cs typeface="+mn-cs"/>
              </a:rPr>
              <a:t>Terapia de hormonas:</a:t>
            </a:r>
            <a:r>
              <a:rPr lang="es-ES" sz="3200" b="0" i="0" dirty="0" smtClean="0">
                <a:solidFill>
                  <a:schemeClr val="tx1"/>
                </a:solidFill>
                <a:latin typeface="Calibri"/>
                <a:ea typeface="+mn-ea"/>
                <a:cs typeface="+mn-cs"/>
              </a:rPr>
              <a:t> las hormonas están a cargo de la rapidez con la que se desarrollan ciertos tipos de cáncer (como el de mama y el de próstata). Si el doctor detiene la producción de estas hormonas o las mantiene lejos del tumor, éste no podrá crecer ni dividirse.</a:t>
            </a:r>
            <a:endParaRPr lang="es-ES" sz="3200" b="0" i="0" dirty="0">
              <a:solidFill>
                <a:schemeClr val="tx1"/>
              </a:solidFill>
              <a:latin typeface="Calibri"/>
              <a:ea typeface="+mn-ea"/>
              <a:cs typeface="+mn-cs"/>
            </a:endParaRPr>
          </a:p>
        </p:txBody>
      </p:sp>
      <p:sp>
        <p:nvSpPr>
          <p:cNvPr id="4" name="Footer Placeholder 8"/>
          <p:cNvSpPr>
            <a:spLocks noGrp="1"/>
          </p:cNvSpPr>
          <p:nvPr>
            <p:ph type="ftr" sz="quarter" idx="11"/>
          </p:nvPr>
        </p:nvSpPr>
        <p:spPr>
          <a:xfrm>
            <a:off x="1676400" y="6553200"/>
            <a:ext cx="4038600" cy="304800"/>
          </a:xfrm>
        </p:spPr>
        <p:txBody>
          <a:bodyPr/>
          <a:lstStyle/>
          <a:p>
            <a:pPr algn="l"/>
            <a:r>
              <a:rPr lang="es-ES" sz="1400" b="1" dirty="0" smtClean="0">
                <a:solidFill>
                  <a:schemeClr val="bg1"/>
                </a:solidFill>
              </a:rPr>
              <a:t>¿Qué Es El Cáncer?</a:t>
            </a:r>
            <a:endParaRPr lang="es-ES" sz="1400" dirty="0">
              <a:solidFill>
                <a:schemeClr val="bg1"/>
              </a:solidFill>
            </a:endParaRPr>
          </a:p>
        </p:txBody>
      </p:sp>
      <p:sp>
        <p:nvSpPr>
          <p:cNvPr id="5" name="Slide Number Placeholder 7"/>
          <p:cNvSpPr>
            <a:spLocks noGrp="1"/>
          </p:cNvSpPr>
          <p:nvPr>
            <p:ph type="sldNum" sz="quarter" idx="12"/>
          </p:nvPr>
        </p:nvSpPr>
        <p:spPr>
          <a:xfrm>
            <a:off x="152400" y="6553200"/>
            <a:ext cx="1219200" cy="304800"/>
          </a:xfrm>
        </p:spPr>
        <p:txBody>
          <a:bodyPr/>
          <a:lstStyle/>
          <a:p>
            <a:pPr algn="l" defTabSz="914400">
              <a:buNone/>
            </a:pPr>
            <a:r>
              <a:rPr lang="es-ES" sz="1400" b="0" i="0" dirty="0" smtClean="0">
                <a:solidFill>
                  <a:schemeClr val="tx1">
                    <a:tint val="75000"/>
                  </a:schemeClr>
                </a:solidFill>
                <a:latin typeface="Calibri"/>
                <a:ea typeface="+mn-ea"/>
                <a:cs typeface="+mn-cs"/>
              </a:rPr>
              <a:t>Página </a:t>
            </a:r>
            <a:fld id="{108BDB1A-C837-4046-A5C6-B91777A2EEF8}" type="slidenum">
              <a:rPr lang="es-ES" sz="1400" b="0" i="0" smtClean="0">
                <a:solidFill>
                  <a:schemeClr val="tx1">
                    <a:tint val="75000"/>
                  </a:schemeClr>
                </a:solidFill>
                <a:latin typeface="Calibri"/>
                <a:ea typeface="+mn-ea"/>
                <a:cs typeface="+mn-cs"/>
              </a:rPr>
              <a:pPr algn="l" defTabSz="914400">
                <a:buNone/>
              </a:pPr>
              <a:t>13</a:t>
            </a:fld>
            <a:endParaRPr lang="es-ES" sz="1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68362"/>
          </a:xfrm>
        </p:spPr>
        <p:txBody>
          <a:bodyPr>
            <a:normAutofit fontScale="90000"/>
          </a:bodyPr>
          <a:lstStyle/>
          <a:p>
            <a:pPr algn="ctr" defTabSz="914400">
              <a:spcBef>
                <a:spcPct val="0"/>
              </a:spcBef>
              <a:buNone/>
            </a:pPr>
            <a:r>
              <a:rPr lang="es-ES" sz="4400" b="0" i="0" dirty="0" smtClean="0">
                <a:solidFill>
                  <a:schemeClr val="tx1"/>
                </a:solidFill>
                <a:latin typeface="Calibri"/>
                <a:ea typeface="+mj-ea"/>
                <a:cs typeface="+mj-cs"/>
              </a:rPr>
              <a:t>Efectos </a:t>
            </a:r>
            <a:r>
              <a:rPr lang="es-ES" sz="4400" b="0" i="0" dirty="0" smtClean="0">
                <a:solidFill>
                  <a:schemeClr val="tx1"/>
                </a:solidFill>
                <a:latin typeface="Calibri"/>
                <a:ea typeface="+mj-ea"/>
                <a:cs typeface="+mj-cs"/>
              </a:rPr>
              <a:t>Secundarios </a:t>
            </a:r>
            <a:r>
              <a:rPr lang="es-ES" sz="4400" b="0" i="0" dirty="0" smtClean="0">
                <a:solidFill>
                  <a:schemeClr val="tx1"/>
                </a:solidFill>
                <a:latin typeface="Calibri"/>
                <a:ea typeface="+mj-ea"/>
                <a:cs typeface="+mj-cs"/>
              </a:rPr>
              <a:t>de </a:t>
            </a:r>
            <a:r>
              <a:rPr lang="es-ES" sz="4400" b="0" i="0" dirty="0" smtClean="0">
                <a:solidFill>
                  <a:schemeClr val="tx1"/>
                </a:solidFill>
                <a:latin typeface="Calibri"/>
                <a:ea typeface="+mj-ea"/>
                <a:cs typeface="+mj-cs"/>
              </a:rPr>
              <a:t>Los Tratamientos Contra </a:t>
            </a:r>
            <a:r>
              <a:rPr lang="es-ES" sz="4400" b="0" i="0" dirty="0" smtClean="0">
                <a:solidFill>
                  <a:schemeClr val="tx1"/>
                </a:solidFill>
                <a:latin typeface="Calibri"/>
                <a:ea typeface="+mj-ea"/>
                <a:cs typeface="+mj-cs"/>
              </a:rPr>
              <a:t>el </a:t>
            </a:r>
            <a:r>
              <a:rPr lang="es-ES" sz="4400" b="0" i="0" dirty="0" smtClean="0">
                <a:solidFill>
                  <a:schemeClr val="tx1"/>
                </a:solidFill>
                <a:latin typeface="Calibri"/>
                <a:ea typeface="+mj-ea"/>
                <a:cs typeface="+mj-cs"/>
              </a:rPr>
              <a:t>Cáncer</a:t>
            </a:r>
            <a:endParaRPr lang="es-ES" dirty="0"/>
          </a:p>
        </p:txBody>
      </p:sp>
      <p:sp>
        <p:nvSpPr>
          <p:cNvPr id="3" name="Content Placeholder 2"/>
          <p:cNvSpPr>
            <a:spLocks noGrp="1"/>
          </p:cNvSpPr>
          <p:nvPr>
            <p:ph idx="1"/>
          </p:nvPr>
        </p:nvSpPr>
        <p:spPr>
          <a:xfrm>
            <a:off x="457200" y="1295400"/>
            <a:ext cx="8229600" cy="5257800"/>
          </a:xfrm>
        </p:spPr>
        <p:txBody>
          <a:bodyPr>
            <a:normAutofit fontScale="62500" lnSpcReduction="20000"/>
          </a:bodyPr>
          <a:lstStyle/>
          <a:p>
            <a:pPr marL="342900" indent="-342900" algn="l" defTabSz="914400">
              <a:spcBef>
                <a:spcPct val="20000"/>
              </a:spcBef>
              <a:buClr>
                <a:schemeClr val="tx1"/>
              </a:buClr>
              <a:buFont typeface="Arial"/>
              <a:buChar char="•"/>
            </a:pPr>
            <a:r>
              <a:rPr lang="es-ES" sz="3200" b="0" i="0" dirty="0" smtClean="0">
                <a:solidFill>
                  <a:schemeClr val="tx1"/>
                </a:solidFill>
                <a:latin typeface="Calibri"/>
                <a:ea typeface="+mn-ea"/>
                <a:cs typeface="+mn-cs"/>
              </a:rPr>
              <a:t>Efectos secundarios de la cirugía:</a:t>
            </a:r>
          </a:p>
          <a:p>
            <a:pPr marL="742950" lvl="1" indent="-285750" algn="l" defTabSz="914400">
              <a:spcBef>
                <a:spcPct val="20000"/>
              </a:spcBef>
              <a:buClr>
                <a:schemeClr val="tx1"/>
              </a:buClr>
              <a:buFont typeface="Arial"/>
              <a:buChar char="–"/>
            </a:pPr>
            <a:r>
              <a:rPr lang="es-ES" sz="2800" b="0" i="0" dirty="0" smtClean="0">
                <a:solidFill>
                  <a:schemeClr val="tx1"/>
                </a:solidFill>
                <a:latin typeface="Calibri"/>
                <a:ea typeface="+mn-ea"/>
                <a:cs typeface="+mn-cs"/>
              </a:rPr>
              <a:t>Dolor</a:t>
            </a:r>
          </a:p>
          <a:p>
            <a:pPr marL="742950" lvl="1" indent="-285750" algn="l" defTabSz="914400">
              <a:spcBef>
                <a:spcPct val="20000"/>
              </a:spcBef>
              <a:buClr>
                <a:schemeClr val="tx1"/>
              </a:buClr>
              <a:buFont typeface="Arial"/>
              <a:buChar char="–"/>
            </a:pPr>
            <a:r>
              <a:rPr lang="es-ES" sz="2800" b="0" i="0" dirty="0" smtClean="0">
                <a:solidFill>
                  <a:schemeClr val="tx1"/>
                </a:solidFill>
                <a:latin typeface="Calibri"/>
                <a:ea typeface="+mn-ea"/>
                <a:cs typeface="+mn-cs"/>
              </a:rPr>
              <a:t>Infección</a:t>
            </a:r>
          </a:p>
          <a:p>
            <a:pPr marL="742950" lvl="1" indent="-285750" algn="l" defTabSz="914400">
              <a:spcBef>
                <a:spcPct val="20000"/>
              </a:spcBef>
              <a:buClr>
                <a:schemeClr val="tx1"/>
              </a:buClr>
              <a:buFont typeface="Arial"/>
              <a:buChar char="–"/>
            </a:pPr>
            <a:r>
              <a:rPr lang="es-ES" sz="2800" b="0" i="0" dirty="0" smtClean="0">
                <a:solidFill>
                  <a:schemeClr val="tx1"/>
                </a:solidFill>
                <a:latin typeface="Calibri"/>
                <a:ea typeface="+mn-ea"/>
                <a:cs typeface="+mn-cs"/>
              </a:rPr>
              <a:t>Falla de los órganos</a:t>
            </a:r>
          </a:p>
          <a:p>
            <a:pPr marL="742950" lvl="1" indent="-285750" algn="l" defTabSz="914400">
              <a:spcBef>
                <a:spcPct val="20000"/>
              </a:spcBef>
              <a:buClr>
                <a:schemeClr val="tx1"/>
              </a:buClr>
              <a:buFont typeface="Arial"/>
              <a:buChar char="–"/>
            </a:pPr>
            <a:r>
              <a:rPr lang="es-ES" sz="2800" b="0" i="0" dirty="0" smtClean="0">
                <a:solidFill>
                  <a:schemeClr val="tx1"/>
                </a:solidFill>
                <a:latin typeface="Calibri"/>
                <a:ea typeface="+mn-ea"/>
                <a:cs typeface="+mn-cs"/>
              </a:rPr>
              <a:t>Problemas de hemorragias y coagulación</a:t>
            </a:r>
          </a:p>
          <a:p>
            <a:pPr marL="742950" lvl="1" indent="-285750" algn="l" defTabSz="914400">
              <a:spcBef>
                <a:spcPct val="20000"/>
              </a:spcBef>
              <a:buClr>
                <a:schemeClr val="tx1"/>
              </a:buClr>
              <a:buFont typeface="Arial"/>
              <a:buChar char="–"/>
            </a:pPr>
            <a:r>
              <a:rPr lang="es-ES" sz="2800" b="0" i="0" dirty="0" smtClean="0">
                <a:solidFill>
                  <a:schemeClr val="tx1"/>
                </a:solidFill>
                <a:latin typeface="Calibri"/>
                <a:ea typeface="+mn-ea"/>
                <a:cs typeface="+mn-cs"/>
              </a:rPr>
              <a:t>Cambios en el funcionamiento del intestino y/o de la vejiga</a:t>
            </a:r>
          </a:p>
          <a:p>
            <a:pPr marL="342900" indent="-342900" algn="l" defTabSz="914400">
              <a:spcBef>
                <a:spcPct val="20000"/>
              </a:spcBef>
              <a:buClr>
                <a:schemeClr val="tx1"/>
              </a:buClr>
              <a:buFont typeface="Arial"/>
              <a:buChar char="•"/>
            </a:pPr>
            <a:r>
              <a:rPr lang="es-ES" sz="3200" b="0" i="0" dirty="0" smtClean="0">
                <a:solidFill>
                  <a:schemeClr val="tx1"/>
                </a:solidFill>
                <a:latin typeface="Calibri"/>
                <a:ea typeface="+mn-ea"/>
                <a:cs typeface="+mn-cs"/>
              </a:rPr>
              <a:t>Efectos secundarios de la quimioterapia y la radiación:</a:t>
            </a:r>
          </a:p>
          <a:p>
            <a:pPr marL="742950" lvl="1" indent="-285750" algn="l" defTabSz="914400">
              <a:spcBef>
                <a:spcPct val="20000"/>
              </a:spcBef>
              <a:buClr>
                <a:schemeClr val="tx1"/>
              </a:buClr>
              <a:buFont typeface="Arial"/>
              <a:buChar char="–"/>
            </a:pPr>
            <a:r>
              <a:rPr lang="es-ES" sz="2800" b="0" i="0" dirty="0" smtClean="0">
                <a:solidFill>
                  <a:schemeClr val="tx1"/>
                </a:solidFill>
                <a:latin typeface="Calibri"/>
                <a:ea typeface="+mn-ea"/>
                <a:cs typeface="+mn-cs"/>
              </a:rPr>
              <a:t>Cansancio</a:t>
            </a:r>
          </a:p>
          <a:p>
            <a:pPr marL="742950" lvl="1" indent="-285750" algn="l" defTabSz="914400">
              <a:spcBef>
                <a:spcPct val="20000"/>
              </a:spcBef>
              <a:buClr>
                <a:schemeClr val="tx1"/>
              </a:buClr>
              <a:buFont typeface="Arial"/>
              <a:buChar char="–"/>
            </a:pPr>
            <a:r>
              <a:rPr lang="es-ES" sz="2800" b="0" i="0" dirty="0" smtClean="0">
                <a:solidFill>
                  <a:schemeClr val="tx1"/>
                </a:solidFill>
                <a:latin typeface="Calibri"/>
                <a:ea typeface="+mn-ea"/>
                <a:cs typeface="+mn-cs"/>
              </a:rPr>
              <a:t>Pérdida del cabello</a:t>
            </a:r>
          </a:p>
          <a:p>
            <a:pPr marL="742950" lvl="1" indent="-285750" algn="l" defTabSz="914400">
              <a:spcBef>
                <a:spcPct val="20000"/>
              </a:spcBef>
              <a:buClr>
                <a:schemeClr val="tx1"/>
              </a:buClr>
              <a:buFont typeface="Arial"/>
              <a:buChar char="–"/>
            </a:pPr>
            <a:r>
              <a:rPr lang="es-ES" sz="2800" b="0" i="0" dirty="0" smtClean="0">
                <a:solidFill>
                  <a:schemeClr val="tx1"/>
                </a:solidFill>
                <a:latin typeface="Calibri"/>
                <a:ea typeface="+mn-ea"/>
                <a:cs typeface="+mn-cs"/>
              </a:rPr>
              <a:t>Náuseas y vómitos</a:t>
            </a:r>
          </a:p>
          <a:p>
            <a:pPr marL="742950" lvl="1" indent="-285750" algn="l" defTabSz="914400">
              <a:spcBef>
                <a:spcPct val="20000"/>
              </a:spcBef>
              <a:buClr>
                <a:schemeClr val="tx1"/>
              </a:buClr>
              <a:buFont typeface="Arial"/>
              <a:buChar char="–"/>
            </a:pPr>
            <a:r>
              <a:rPr lang="es-ES" sz="2800" b="0" i="0" dirty="0" smtClean="0">
                <a:solidFill>
                  <a:schemeClr val="tx1"/>
                </a:solidFill>
                <a:latin typeface="Calibri"/>
                <a:ea typeface="+mn-ea"/>
                <a:cs typeface="+mn-cs"/>
              </a:rPr>
              <a:t>Dolor</a:t>
            </a:r>
          </a:p>
          <a:p>
            <a:pPr marL="742950" lvl="1" indent="-285750" algn="l" defTabSz="914400">
              <a:spcBef>
                <a:spcPct val="20000"/>
              </a:spcBef>
              <a:buClr>
                <a:schemeClr val="tx1"/>
              </a:buClr>
              <a:buFont typeface="Arial"/>
              <a:buChar char="–"/>
            </a:pPr>
            <a:r>
              <a:rPr lang="es-ES" sz="2800" b="0" i="0" dirty="0" smtClean="0">
                <a:solidFill>
                  <a:schemeClr val="tx1"/>
                </a:solidFill>
                <a:latin typeface="Calibri"/>
                <a:ea typeface="+mn-ea"/>
                <a:cs typeface="+mn-cs"/>
              </a:rPr>
              <a:t>Cambios en el apetito, el deseo sexual, la fertilidad y el funcionamiento del intestino y de la vejiga</a:t>
            </a:r>
          </a:p>
          <a:p>
            <a:pPr marL="742950" lvl="1" indent="-285750" algn="l" defTabSz="914400">
              <a:spcBef>
                <a:spcPct val="20000"/>
              </a:spcBef>
              <a:buClr>
                <a:schemeClr val="tx1"/>
              </a:buClr>
              <a:buFont typeface="Arial"/>
              <a:buChar char="–"/>
            </a:pPr>
            <a:r>
              <a:rPr lang="es-ES" sz="2800" b="0" i="0" dirty="0" smtClean="0">
                <a:solidFill>
                  <a:schemeClr val="tx1"/>
                </a:solidFill>
                <a:latin typeface="Calibri"/>
                <a:ea typeface="+mn-ea"/>
                <a:cs typeface="+mn-cs"/>
              </a:rPr>
              <a:t>Problemas de hemorragias</a:t>
            </a:r>
          </a:p>
          <a:p>
            <a:pPr marL="742950" lvl="1" indent="-285750" algn="l" defTabSz="914400">
              <a:spcBef>
                <a:spcPct val="20000"/>
              </a:spcBef>
              <a:buClr>
                <a:schemeClr val="tx1"/>
              </a:buClr>
              <a:buFont typeface="Arial"/>
              <a:buChar char="–"/>
            </a:pPr>
            <a:r>
              <a:rPr lang="es-ES" sz="2800" b="0" i="0" dirty="0" smtClean="0">
                <a:solidFill>
                  <a:schemeClr val="tx1"/>
                </a:solidFill>
                <a:latin typeface="Calibri"/>
                <a:ea typeface="+mn-ea"/>
                <a:cs typeface="+mn-cs"/>
              </a:rPr>
              <a:t>Hinchazón</a:t>
            </a:r>
          </a:p>
          <a:p>
            <a:pPr marL="342900" lvl="1" indent="-342900" algn="l" defTabSz="914400">
              <a:spcBef>
                <a:spcPct val="20000"/>
              </a:spcBef>
              <a:buClr>
                <a:schemeClr val="tx1"/>
              </a:buClr>
              <a:buFont typeface="Arial"/>
              <a:buChar char="•"/>
            </a:pPr>
            <a:r>
              <a:rPr lang="es-ES" sz="3200" b="0" i="0" dirty="0" smtClean="0">
                <a:solidFill>
                  <a:schemeClr val="tx1"/>
                </a:solidFill>
                <a:latin typeface="Calibri"/>
                <a:ea typeface="+mn-ea"/>
                <a:cs typeface="+mn-cs"/>
              </a:rPr>
              <a:t>La eliminación de las células sanas es lo que produce muchos de los efectos secundarios de la quimioterapia y la radiación</a:t>
            </a:r>
          </a:p>
          <a:p>
            <a:pPr marL="342900" lvl="1" indent="-342900" algn="l" defTabSz="914400">
              <a:spcBef>
                <a:spcPct val="20000"/>
              </a:spcBef>
              <a:buClr>
                <a:schemeClr val="tx1"/>
              </a:buClr>
              <a:buFont typeface="Arial"/>
              <a:buChar char="•"/>
            </a:pPr>
            <a:r>
              <a:rPr lang="es-ES" sz="3200" b="0" i="0" dirty="0" smtClean="0">
                <a:solidFill>
                  <a:schemeClr val="tx1"/>
                </a:solidFill>
                <a:latin typeface="Calibri"/>
                <a:ea typeface="+mn-ea"/>
                <a:cs typeface="+mn-cs"/>
              </a:rPr>
              <a:t>Las células sanas y normales suelen recuperarse al finalizar el tratamiento. Asimismo, los efectos secundarios desaparecen paulatinamente. </a:t>
            </a:r>
            <a:endParaRPr lang="es-ES" sz="3200" dirty="0" smtClean="0"/>
          </a:p>
        </p:txBody>
      </p:sp>
      <p:sp>
        <p:nvSpPr>
          <p:cNvPr id="4" name="Footer Placeholder 8"/>
          <p:cNvSpPr>
            <a:spLocks noGrp="1"/>
          </p:cNvSpPr>
          <p:nvPr>
            <p:ph type="ftr" sz="quarter" idx="11"/>
          </p:nvPr>
        </p:nvSpPr>
        <p:spPr>
          <a:xfrm>
            <a:off x="1676400" y="6553200"/>
            <a:ext cx="4038600" cy="304800"/>
          </a:xfrm>
        </p:spPr>
        <p:txBody>
          <a:bodyPr/>
          <a:lstStyle/>
          <a:p>
            <a:pPr algn="l"/>
            <a:r>
              <a:rPr lang="es-ES" sz="1400" b="1" dirty="0" smtClean="0">
                <a:solidFill>
                  <a:schemeClr val="bg1"/>
                </a:solidFill>
              </a:rPr>
              <a:t>¿Qué Es El Cáncer?</a:t>
            </a:r>
            <a:endParaRPr lang="es-ES" sz="1400" dirty="0">
              <a:solidFill>
                <a:schemeClr val="bg1"/>
              </a:solidFill>
            </a:endParaRPr>
          </a:p>
        </p:txBody>
      </p:sp>
      <p:sp>
        <p:nvSpPr>
          <p:cNvPr id="5" name="Slide Number Placeholder 7"/>
          <p:cNvSpPr>
            <a:spLocks noGrp="1"/>
          </p:cNvSpPr>
          <p:nvPr>
            <p:ph type="sldNum" sz="quarter" idx="12"/>
          </p:nvPr>
        </p:nvSpPr>
        <p:spPr>
          <a:xfrm>
            <a:off x="152400" y="6553200"/>
            <a:ext cx="1219200" cy="304800"/>
          </a:xfrm>
        </p:spPr>
        <p:txBody>
          <a:bodyPr/>
          <a:lstStyle/>
          <a:p>
            <a:pPr algn="l" defTabSz="914400">
              <a:buNone/>
            </a:pPr>
            <a:r>
              <a:rPr lang="es-ES" sz="1400" b="0" i="0" dirty="0" smtClean="0">
                <a:solidFill>
                  <a:schemeClr val="tx1">
                    <a:tint val="75000"/>
                  </a:schemeClr>
                </a:solidFill>
                <a:latin typeface="Calibri"/>
                <a:ea typeface="+mn-ea"/>
                <a:cs typeface="+mn-cs"/>
              </a:rPr>
              <a:t>Página </a:t>
            </a:r>
            <a:fld id="{108BDB1A-C837-4046-A5C6-B91777A2EEF8}" type="slidenum">
              <a:rPr lang="es-ES" sz="1400" b="0" i="0" smtClean="0">
                <a:solidFill>
                  <a:schemeClr val="tx1">
                    <a:tint val="75000"/>
                  </a:schemeClr>
                </a:solidFill>
                <a:latin typeface="Calibri"/>
                <a:ea typeface="+mn-ea"/>
                <a:cs typeface="+mn-cs"/>
              </a:rPr>
              <a:pPr algn="l" defTabSz="914400">
                <a:buNone/>
              </a:pPr>
              <a:t>14</a:t>
            </a:fld>
            <a:endParaRPr lang="es-ES" sz="1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defTabSz="914400">
              <a:spcBef>
                <a:spcPct val="0"/>
              </a:spcBef>
              <a:buNone/>
            </a:pPr>
            <a:r>
              <a:rPr lang="es-ES" sz="4400" b="0" i="0" dirty="0" smtClean="0">
                <a:solidFill>
                  <a:schemeClr val="tx1"/>
                </a:solidFill>
                <a:latin typeface="Calibri"/>
                <a:ea typeface="+mj-ea"/>
                <a:cs typeface="+mj-cs"/>
              </a:rPr>
              <a:t>Otros </a:t>
            </a:r>
            <a:r>
              <a:rPr lang="es-ES" sz="4400" b="0" i="0" dirty="0" smtClean="0">
                <a:solidFill>
                  <a:schemeClr val="tx1"/>
                </a:solidFill>
                <a:latin typeface="Calibri"/>
                <a:ea typeface="+mj-ea"/>
                <a:cs typeface="+mj-cs"/>
              </a:rPr>
              <a:t>Efectos </a:t>
            </a:r>
            <a:r>
              <a:rPr lang="es-ES" sz="4400" b="0" i="0" dirty="0" smtClean="0">
                <a:solidFill>
                  <a:schemeClr val="tx1"/>
                </a:solidFill>
                <a:latin typeface="Calibri"/>
                <a:ea typeface="+mj-ea"/>
                <a:cs typeface="+mj-cs"/>
              </a:rPr>
              <a:t>del </a:t>
            </a:r>
            <a:r>
              <a:rPr lang="es-ES" sz="4400" b="0" i="0" dirty="0" smtClean="0">
                <a:solidFill>
                  <a:schemeClr val="tx1"/>
                </a:solidFill>
                <a:latin typeface="Calibri"/>
                <a:ea typeface="+mj-ea"/>
                <a:cs typeface="+mj-cs"/>
              </a:rPr>
              <a:t>Cáncer</a:t>
            </a:r>
            <a:endParaRPr lang="es-ES" dirty="0"/>
          </a:p>
        </p:txBody>
      </p:sp>
      <p:sp>
        <p:nvSpPr>
          <p:cNvPr id="3" name="Content Placeholder 2"/>
          <p:cNvSpPr>
            <a:spLocks noGrp="1"/>
          </p:cNvSpPr>
          <p:nvPr>
            <p:ph idx="1"/>
          </p:nvPr>
        </p:nvSpPr>
        <p:spPr/>
        <p:txBody>
          <a:bodyPr/>
          <a:lstStyle/>
          <a:p>
            <a:pPr marL="342900" indent="-342900" algn="l" defTabSz="914400">
              <a:spcBef>
                <a:spcPct val="20000"/>
              </a:spcBef>
              <a:buClr>
                <a:schemeClr val="tx1"/>
              </a:buClr>
              <a:buFont typeface="Arial"/>
              <a:buChar char="•"/>
            </a:pPr>
            <a:r>
              <a:rPr lang="es-ES" sz="3200" b="0" i="0" dirty="0" smtClean="0">
                <a:solidFill>
                  <a:schemeClr val="tx1"/>
                </a:solidFill>
                <a:latin typeface="Calibri"/>
                <a:ea typeface="+mn-ea"/>
                <a:cs typeface="+mn-cs"/>
              </a:rPr>
              <a:t>Ausencias en el </a:t>
            </a:r>
            <a:r>
              <a:rPr lang="es-ES" sz="3200" b="0" i="0" dirty="0" smtClean="0">
                <a:solidFill>
                  <a:schemeClr val="tx1"/>
                </a:solidFill>
                <a:latin typeface="Calibri"/>
                <a:ea typeface="+mn-ea"/>
                <a:cs typeface="+mn-cs"/>
              </a:rPr>
              <a:t>trabajo/En </a:t>
            </a:r>
            <a:r>
              <a:rPr lang="es-ES" sz="3200" b="0" i="0" dirty="0" smtClean="0">
                <a:solidFill>
                  <a:schemeClr val="tx1"/>
                </a:solidFill>
                <a:latin typeface="Calibri"/>
                <a:ea typeface="+mn-ea"/>
                <a:cs typeface="+mn-cs"/>
              </a:rPr>
              <a:t>la escuela </a:t>
            </a:r>
          </a:p>
          <a:p>
            <a:pPr marL="342900" indent="-342900" algn="l" defTabSz="914400">
              <a:spcBef>
                <a:spcPct val="20000"/>
              </a:spcBef>
              <a:buClr>
                <a:schemeClr val="tx1"/>
              </a:buClr>
              <a:buFont typeface="Arial"/>
              <a:buChar char="•"/>
            </a:pPr>
            <a:r>
              <a:rPr lang="es-ES" sz="3200" b="0" i="0" dirty="0" smtClean="0">
                <a:solidFill>
                  <a:schemeClr val="tx1"/>
                </a:solidFill>
                <a:latin typeface="Calibri"/>
                <a:ea typeface="+mn-ea"/>
                <a:cs typeface="+mn-cs"/>
              </a:rPr>
              <a:t>Estrés </a:t>
            </a:r>
          </a:p>
          <a:p>
            <a:pPr marL="342900" indent="-342900" algn="l" defTabSz="914400">
              <a:spcBef>
                <a:spcPct val="20000"/>
              </a:spcBef>
              <a:buClr>
                <a:schemeClr val="tx1"/>
              </a:buClr>
              <a:buFont typeface="Arial"/>
              <a:buChar char="•"/>
            </a:pPr>
            <a:r>
              <a:rPr lang="es-ES" sz="3200" b="0" i="0" dirty="0" smtClean="0">
                <a:solidFill>
                  <a:schemeClr val="tx1"/>
                </a:solidFill>
                <a:latin typeface="Calibri"/>
                <a:ea typeface="+mn-ea"/>
                <a:cs typeface="+mn-cs"/>
              </a:rPr>
              <a:t>Depresión</a:t>
            </a:r>
          </a:p>
          <a:p>
            <a:pPr marL="342900" indent="-342900" algn="l" defTabSz="914400">
              <a:spcBef>
                <a:spcPct val="20000"/>
              </a:spcBef>
              <a:buClr>
                <a:schemeClr val="tx1"/>
              </a:buClr>
              <a:buFont typeface="Arial"/>
              <a:buChar char="•"/>
            </a:pPr>
            <a:r>
              <a:rPr lang="es-ES" sz="3200" b="0" i="0" dirty="0" smtClean="0">
                <a:solidFill>
                  <a:schemeClr val="tx1"/>
                </a:solidFill>
                <a:latin typeface="Calibri"/>
                <a:ea typeface="+mn-ea"/>
                <a:cs typeface="+mn-cs"/>
              </a:rPr>
              <a:t>Tensión entre cónyuges u otros miembros de la familia</a:t>
            </a:r>
          </a:p>
          <a:p>
            <a:pPr marL="342900" indent="-342900" algn="l" defTabSz="914400">
              <a:spcBef>
                <a:spcPct val="20000"/>
              </a:spcBef>
              <a:buClr>
                <a:schemeClr val="tx1"/>
              </a:buClr>
              <a:buFont typeface="Arial"/>
              <a:buChar char="•"/>
            </a:pPr>
            <a:r>
              <a:rPr lang="es-ES" sz="3200" b="0" i="0" dirty="0" smtClean="0">
                <a:solidFill>
                  <a:schemeClr val="tx1"/>
                </a:solidFill>
                <a:latin typeface="Calibri"/>
                <a:ea typeface="+mn-ea"/>
                <a:cs typeface="+mn-cs"/>
              </a:rPr>
              <a:t>Problemas financieros</a:t>
            </a:r>
          </a:p>
          <a:p>
            <a:pPr marL="342900" indent="-342900" algn="l" defTabSz="914400">
              <a:spcBef>
                <a:spcPct val="20000"/>
              </a:spcBef>
              <a:buClr>
                <a:schemeClr val="tx1"/>
              </a:buClr>
              <a:buFont typeface="Arial"/>
              <a:buChar char="•"/>
            </a:pPr>
            <a:r>
              <a:rPr lang="es-ES" sz="3200" b="0" i="0" dirty="0" smtClean="0">
                <a:solidFill>
                  <a:schemeClr val="tx1"/>
                </a:solidFill>
                <a:latin typeface="Calibri"/>
                <a:ea typeface="+mn-ea"/>
                <a:cs typeface="+mn-cs"/>
              </a:rPr>
              <a:t>Problemas para encontrar a alguien que cuide a los niños del paciente</a:t>
            </a:r>
          </a:p>
          <a:p>
            <a:pPr marL="342900" indent="-342900" algn="l" defTabSz="914400">
              <a:spcBef>
                <a:spcPct val="20000"/>
              </a:spcBef>
              <a:buFont typeface="Arial"/>
              <a:buChar char="•"/>
            </a:pPr>
            <a:endParaRPr lang="es-ES" dirty="0"/>
          </a:p>
        </p:txBody>
      </p:sp>
      <p:sp>
        <p:nvSpPr>
          <p:cNvPr id="4" name="Footer Placeholder 8"/>
          <p:cNvSpPr>
            <a:spLocks noGrp="1"/>
          </p:cNvSpPr>
          <p:nvPr>
            <p:ph type="ftr" sz="quarter" idx="11"/>
          </p:nvPr>
        </p:nvSpPr>
        <p:spPr>
          <a:xfrm>
            <a:off x="1676400" y="6553200"/>
            <a:ext cx="4038600" cy="304800"/>
          </a:xfrm>
        </p:spPr>
        <p:txBody>
          <a:bodyPr/>
          <a:lstStyle/>
          <a:p>
            <a:pPr algn="l"/>
            <a:r>
              <a:rPr lang="es-ES" sz="1400" b="1" dirty="0" smtClean="0">
                <a:solidFill>
                  <a:schemeClr val="bg1"/>
                </a:solidFill>
              </a:rPr>
              <a:t>¿Qué Es El Cáncer?</a:t>
            </a:r>
            <a:endParaRPr lang="es-ES" sz="1400" dirty="0">
              <a:solidFill>
                <a:schemeClr val="bg1"/>
              </a:solidFill>
            </a:endParaRPr>
          </a:p>
        </p:txBody>
      </p:sp>
      <p:sp>
        <p:nvSpPr>
          <p:cNvPr id="5" name="Slide Number Placeholder 7"/>
          <p:cNvSpPr>
            <a:spLocks noGrp="1"/>
          </p:cNvSpPr>
          <p:nvPr>
            <p:ph type="sldNum" sz="quarter" idx="12"/>
          </p:nvPr>
        </p:nvSpPr>
        <p:spPr>
          <a:xfrm>
            <a:off x="152400" y="6553200"/>
            <a:ext cx="1219200" cy="304800"/>
          </a:xfrm>
        </p:spPr>
        <p:txBody>
          <a:bodyPr/>
          <a:lstStyle/>
          <a:p>
            <a:pPr algn="l" defTabSz="914400">
              <a:buNone/>
            </a:pPr>
            <a:r>
              <a:rPr lang="es-ES" sz="1400" b="0" i="0" dirty="0" smtClean="0">
                <a:solidFill>
                  <a:schemeClr val="tx1">
                    <a:tint val="75000"/>
                  </a:schemeClr>
                </a:solidFill>
                <a:latin typeface="Calibri"/>
                <a:ea typeface="+mn-ea"/>
                <a:cs typeface="+mn-cs"/>
              </a:rPr>
              <a:t>Página </a:t>
            </a:r>
            <a:fld id="{108BDB1A-C837-4046-A5C6-B91777A2EEF8}" type="slidenum">
              <a:rPr lang="es-ES" sz="1400" b="0" i="0" smtClean="0">
                <a:solidFill>
                  <a:schemeClr val="tx1">
                    <a:tint val="75000"/>
                  </a:schemeClr>
                </a:solidFill>
                <a:latin typeface="Calibri"/>
                <a:ea typeface="+mn-ea"/>
                <a:cs typeface="+mn-cs"/>
              </a:rPr>
              <a:pPr algn="l" defTabSz="914400">
                <a:buNone/>
              </a:pPr>
              <a:t>15</a:t>
            </a:fld>
            <a:endParaRPr lang="es-ES" sz="1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defTabSz="914400">
              <a:spcBef>
                <a:spcPct val="0"/>
              </a:spcBef>
              <a:buNone/>
            </a:pPr>
            <a:r>
              <a:rPr lang="es-ES" sz="4400" b="0" i="0" dirty="0" smtClean="0">
                <a:solidFill>
                  <a:schemeClr val="tx1"/>
                </a:solidFill>
                <a:latin typeface="Calibri"/>
                <a:ea typeface="+mj-ea"/>
                <a:cs typeface="+mj-cs"/>
              </a:rPr>
              <a:t>¿Dónde </a:t>
            </a:r>
            <a:r>
              <a:rPr lang="es-ES" sz="4400" b="0" i="0" dirty="0" smtClean="0">
                <a:solidFill>
                  <a:schemeClr val="tx1"/>
                </a:solidFill>
                <a:latin typeface="Calibri"/>
                <a:ea typeface="+mj-ea"/>
                <a:cs typeface="+mj-cs"/>
              </a:rPr>
              <a:t>Puedo Obtener Más Información</a:t>
            </a:r>
            <a:r>
              <a:rPr lang="es-ES" sz="4400" b="0" i="0" dirty="0" smtClean="0">
                <a:solidFill>
                  <a:schemeClr val="tx1"/>
                </a:solidFill>
                <a:latin typeface="Calibri"/>
                <a:ea typeface="+mj-ea"/>
                <a:cs typeface="+mj-cs"/>
              </a:rPr>
              <a:t>?</a:t>
            </a:r>
            <a:endParaRPr lang="es-ES" dirty="0"/>
          </a:p>
        </p:txBody>
      </p:sp>
      <p:sp>
        <p:nvSpPr>
          <p:cNvPr id="3" name="Content Placeholder 2"/>
          <p:cNvSpPr>
            <a:spLocks noGrp="1"/>
          </p:cNvSpPr>
          <p:nvPr>
            <p:ph idx="1"/>
          </p:nvPr>
        </p:nvSpPr>
        <p:spPr/>
        <p:txBody>
          <a:bodyPr>
            <a:normAutofit fontScale="92500" lnSpcReduction="10000"/>
          </a:bodyPr>
          <a:lstStyle/>
          <a:p>
            <a:pPr marL="342900" indent="-342900" algn="l" defTabSz="914400">
              <a:spcBef>
                <a:spcPct val="20000"/>
              </a:spcBef>
              <a:buClr>
                <a:schemeClr val="tx1"/>
              </a:buClr>
              <a:buFont typeface="Arial"/>
              <a:buChar char="•"/>
            </a:pPr>
            <a:r>
              <a:rPr lang="es-ES" sz="3200" b="0" i="0" dirty="0" smtClean="0">
                <a:solidFill>
                  <a:schemeClr val="tx1"/>
                </a:solidFill>
                <a:latin typeface="Calibri"/>
                <a:ea typeface="+mn-ea"/>
                <a:cs typeface="+mn-cs"/>
              </a:rPr>
              <a:t>En inglés:</a:t>
            </a:r>
          </a:p>
          <a:p>
            <a:pPr marL="742950" lvl="1" indent="-285750" algn="l" defTabSz="914400">
              <a:spcBef>
                <a:spcPct val="20000"/>
              </a:spcBef>
              <a:buClr>
                <a:schemeClr val="tx1"/>
              </a:buClr>
              <a:buFont typeface="Arial"/>
              <a:buChar char="–"/>
            </a:pPr>
            <a:r>
              <a:rPr lang="es-ES" sz="2800" b="0" i="0" dirty="0" smtClean="0">
                <a:solidFill>
                  <a:schemeClr val="tx1"/>
                </a:solidFill>
                <a:latin typeface="Calibri"/>
                <a:ea typeface="+mn-ea"/>
                <a:cs typeface="+mn-cs"/>
              </a:rPr>
              <a:t>The American </a:t>
            </a:r>
            <a:r>
              <a:rPr lang="es-ES" sz="2800" b="0" i="0" dirty="0" err="1" smtClean="0">
                <a:solidFill>
                  <a:schemeClr val="tx1"/>
                </a:solidFill>
                <a:latin typeface="Calibri"/>
                <a:ea typeface="+mn-ea"/>
                <a:cs typeface="+mn-cs"/>
              </a:rPr>
              <a:t>Cancer</a:t>
            </a:r>
            <a:r>
              <a:rPr lang="es-ES" sz="2800" b="0" i="0" dirty="0" smtClean="0">
                <a:solidFill>
                  <a:schemeClr val="tx1"/>
                </a:solidFill>
                <a:latin typeface="Calibri"/>
                <a:ea typeface="+mn-ea"/>
                <a:cs typeface="+mn-cs"/>
              </a:rPr>
              <a:t> </a:t>
            </a:r>
            <a:r>
              <a:rPr lang="es-ES" sz="2800" b="0" i="0" dirty="0" err="1" smtClean="0">
                <a:solidFill>
                  <a:schemeClr val="tx1"/>
                </a:solidFill>
                <a:latin typeface="Calibri"/>
                <a:ea typeface="+mn-ea"/>
                <a:cs typeface="+mn-cs"/>
              </a:rPr>
              <a:t>Society</a:t>
            </a:r>
            <a:r>
              <a:rPr lang="es-ES" sz="2800" b="0" i="0" dirty="0" smtClean="0">
                <a:solidFill>
                  <a:schemeClr val="tx1"/>
                </a:solidFill>
                <a:latin typeface="Calibri"/>
                <a:ea typeface="+mn-ea"/>
                <a:cs typeface="+mn-cs"/>
              </a:rPr>
              <a:t>: http</a:t>
            </a:r>
            <a:r>
              <a:rPr lang="es-ES" sz="2800" b="0" i="0" dirty="0" smtClean="0">
                <a:solidFill>
                  <a:schemeClr val="tx1"/>
                </a:solidFill>
                <a:latin typeface="Calibri"/>
                <a:ea typeface="+mn-ea"/>
                <a:cs typeface="+mn-cs"/>
              </a:rPr>
              <a:t>://www.cancer.org/</a:t>
            </a:r>
            <a:endParaRPr lang="es-ES" sz="2400" dirty="0" smtClean="0"/>
          </a:p>
          <a:p>
            <a:pPr marL="742950" lvl="1" indent="-285750" algn="l" defTabSz="914400">
              <a:spcBef>
                <a:spcPct val="20000"/>
              </a:spcBef>
              <a:buClr>
                <a:schemeClr val="tx1"/>
              </a:buClr>
              <a:buFont typeface="Arial"/>
              <a:buChar char="–"/>
            </a:pPr>
            <a:r>
              <a:rPr lang="es-ES" sz="2800" b="0" i="0" dirty="0" smtClean="0">
                <a:solidFill>
                  <a:schemeClr val="tx1"/>
                </a:solidFill>
                <a:latin typeface="Calibri"/>
                <a:ea typeface="+mn-ea"/>
                <a:cs typeface="+mn-cs"/>
              </a:rPr>
              <a:t>The National </a:t>
            </a:r>
            <a:r>
              <a:rPr lang="es-ES" sz="2800" b="0" i="0" dirty="0" err="1" smtClean="0">
                <a:solidFill>
                  <a:schemeClr val="tx1"/>
                </a:solidFill>
                <a:latin typeface="Calibri"/>
                <a:ea typeface="+mn-ea"/>
                <a:cs typeface="+mn-cs"/>
              </a:rPr>
              <a:t>Cancer</a:t>
            </a:r>
            <a:r>
              <a:rPr lang="es-ES" sz="2800" b="0" i="0" dirty="0" smtClean="0">
                <a:solidFill>
                  <a:schemeClr val="tx1"/>
                </a:solidFill>
                <a:latin typeface="Calibri"/>
                <a:ea typeface="+mn-ea"/>
                <a:cs typeface="+mn-cs"/>
              </a:rPr>
              <a:t> </a:t>
            </a:r>
            <a:r>
              <a:rPr lang="es-ES" sz="2800" b="0" i="0" dirty="0" err="1" smtClean="0">
                <a:solidFill>
                  <a:schemeClr val="tx1"/>
                </a:solidFill>
                <a:latin typeface="Calibri"/>
                <a:ea typeface="+mn-ea"/>
                <a:cs typeface="+mn-cs"/>
              </a:rPr>
              <a:t>Institute</a:t>
            </a:r>
            <a:r>
              <a:rPr lang="es-ES" sz="2800" b="0" i="0" dirty="0" smtClean="0">
                <a:solidFill>
                  <a:schemeClr val="tx1"/>
                </a:solidFill>
                <a:latin typeface="Calibri"/>
                <a:ea typeface="+mn-ea"/>
                <a:cs typeface="+mn-cs"/>
              </a:rPr>
              <a:t>: http</a:t>
            </a:r>
            <a:r>
              <a:rPr lang="es-ES" sz="2800" b="0" i="0" dirty="0" smtClean="0">
                <a:solidFill>
                  <a:schemeClr val="tx1"/>
                </a:solidFill>
                <a:latin typeface="Calibri"/>
                <a:ea typeface="+mn-ea"/>
                <a:cs typeface="+mn-cs"/>
              </a:rPr>
              <a:t>://www.cancer.gov/</a:t>
            </a:r>
          </a:p>
          <a:p>
            <a:pPr marL="342900" indent="-342900" algn="l" defTabSz="914400">
              <a:spcBef>
                <a:spcPct val="20000"/>
              </a:spcBef>
              <a:buClr>
                <a:schemeClr val="tx1"/>
              </a:buClr>
              <a:buFont typeface="Arial"/>
              <a:buChar char="•"/>
            </a:pPr>
            <a:r>
              <a:rPr lang="es-ES" sz="3200" b="0" i="0" dirty="0" smtClean="0">
                <a:solidFill>
                  <a:schemeClr val="tx1"/>
                </a:solidFill>
                <a:latin typeface="Calibri"/>
                <a:ea typeface="+mn-ea"/>
                <a:cs typeface="+mn-cs"/>
              </a:rPr>
              <a:t>En español:</a:t>
            </a:r>
          </a:p>
          <a:p>
            <a:pPr marL="742950" lvl="1" indent="-285750" algn="l" defTabSz="914400">
              <a:spcBef>
                <a:spcPct val="20000"/>
              </a:spcBef>
              <a:buClr>
                <a:schemeClr val="tx1"/>
              </a:buClr>
              <a:buFont typeface="Arial"/>
              <a:buChar char="–"/>
            </a:pPr>
            <a:r>
              <a:rPr lang="es-ES" sz="2800" b="0" i="0" dirty="0" smtClean="0">
                <a:solidFill>
                  <a:schemeClr val="tx1"/>
                </a:solidFill>
                <a:latin typeface="Calibri"/>
                <a:ea typeface="+mn-ea"/>
                <a:cs typeface="+mn-cs"/>
              </a:rPr>
              <a:t>Instituto Nacional </a:t>
            </a:r>
            <a:r>
              <a:rPr lang="es-ES" sz="2800" b="0" i="0" dirty="0">
                <a:solidFill>
                  <a:schemeClr val="tx1"/>
                </a:solidFill>
                <a:latin typeface="Calibri"/>
                <a:ea typeface="+mn-ea"/>
                <a:cs typeface="+mn-cs"/>
              </a:rPr>
              <a:t>del </a:t>
            </a:r>
            <a:r>
              <a:rPr lang="es-ES" sz="2800" b="0" i="0" dirty="0" smtClean="0">
                <a:solidFill>
                  <a:schemeClr val="tx1"/>
                </a:solidFill>
                <a:latin typeface="Calibri"/>
                <a:ea typeface="+mn-ea"/>
                <a:cs typeface="+mn-cs"/>
              </a:rPr>
              <a:t>Cáncer: </a:t>
            </a:r>
            <a:r>
              <a:rPr lang="es-ES" sz="2800" b="0" i="0" dirty="0" smtClean="0">
                <a:solidFill>
                  <a:schemeClr val="tx1"/>
                </a:solidFill>
                <a:latin typeface="Calibri"/>
                <a:ea typeface="+mn-ea"/>
                <a:cs typeface="+mn-cs"/>
              </a:rPr>
              <a:t>http://www.cancer.gov/espanol</a:t>
            </a:r>
          </a:p>
          <a:p>
            <a:pPr marL="742950" lvl="1" indent="-285750" algn="l" defTabSz="914400">
              <a:spcBef>
                <a:spcPct val="20000"/>
              </a:spcBef>
              <a:buClr>
                <a:schemeClr val="tx1"/>
              </a:buClr>
              <a:buFont typeface="Arial"/>
              <a:buChar char="–"/>
            </a:pPr>
            <a:r>
              <a:rPr lang="es-ES" sz="2800" b="0" i="0" dirty="0" smtClean="0">
                <a:solidFill>
                  <a:schemeClr val="tx1"/>
                </a:solidFill>
                <a:latin typeface="Calibri"/>
                <a:ea typeface="+mn-ea"/>
                <a:cs typeface="+mn-cs"/>
              </a:rPr>
              <a:t>Boletín del Instituto Nacional </a:t>
            </a:r>
            <a:r>
              <a:rPr lang="es-ES" sz="2800" b="0" i="0" dirty="0">
                <a:solidFill>
                  <a:schemeClr val="tx1"/>
                </a:solidFill>
                <a:latin typeface="Calibri"/>
                <a:ea typeface="+mn-ea"/>
                <a:cs typeface="+mn-cs"/>
              </a:rPr>
              <a:t>del </a:t>
            </a:r>
            <a:r>
              <a:rPr lang="es-ES" sz="2800" b="0" i="0" dirty="0" smtClean="0">
                <a:solidFill>
                  <a:schemeClr val="tx1"/>
                </a:solidFill>
                <a:latin typeface="Calibri"/>
                <a:ea typeface="+mn-ea"/>
                <a:cs typeface="+mn-cs"/>
              </a:rPr>
              <a:t>Cáncer: </a:t>
            </a:r>
            <a:r>
              <a:rPr lang="es-ES" sz="2800" b="0" i="0" dirty="0">
                <a:solidFill>
                  <a:schemeClr val="tx1"/>
                </a:solidFill>
                <a:latin typeface="Calibri"/>
                <a:ea typeface="+mn-ea"/>
                <a:cs typeface="+mn-cs"/>
              </a:rPr>
              <a:t>http://www.cancer.gov/boletin</a:t>
            </a:r>
          </a:p>
          <a:p>
            <a:pPr marL="742950" lvl="1" indent="-285750" algn="l" defTabSz="914400">
              <a:spcBef>
                <a:spcPct val="20000"/>
              </a:spcBef>
              <a:buClr>
                <a:schemeClr val="tx1"/>
              </a:buClr>
              <a:buFont typeface="Arial"/>
              <a:buChar char="–"/>
            </a:pPr>
            <a:r>
              <a:rPr lang="es-ES" sz="2800" b="0" i="0" dirty="0" smtClean="0">
                <a:solidFill>
                  <a:schemeClr val="tx1"/>
                </a:solidFill>
                <a:latin typeface="Calibri"/>
                <a:ea typeface="+mn-ea"/>
                <a:cs typeface="+mn-cs"/>
              </a:rPr>
              <a:t>Diccionario </a:t>
            </a:r>
            <a:r>
              <a:rPr lang="es-ES" sz="2800" b="0" i="0" smtClean="0">
                <a:solidFill>
                  <a:schemeClr val="tx1"/>
                </a:solidFill>
                <a:latin typeface="Calibri"/>
                <a:ea typeface="+mn-ea"/>
                <a:cs typeface="+mn-cs"/>
              </a:rPr>
              <a:t>de </a:t>
            </a:r>
            <a:r>
              <a:rPr lang="es-ES" sz="2800" b="0" i="0" smtClean="0">
                <a:solidFill>
                  <a:schemeClr val="tx1"/>
                </a:solidFill>
                <a:latin typeface="Calibri"/>
                <a:ea typeface="+mn-ea"/>
                <a:cs typeface="+mn-cs"/>
              </a:rPr>
              <a:t>Cáncer: </a:t>
            </a:r>
            <a:r>
              <a:rPr lang="es-ES" sz="2800" b="0" i="0" dirty="0" smtClean="0">
                <a:solidFill>
                  <a:schemeClr val="tx1"/>
                </a:solidFill>
                <a:latin typeface="Calibri"/>
                <a:ea typeface="+mn-ea"/>
                <a:cs typeface="+mn-cs"/>
              </a:rPr>
              <a:t>http://www.cancer.gov/diccionario/</a:t>
            </a:r>
          </a:p>
          <a:p>
            <a:pPr marL="742950" lvl="1" indent="-285750" algn="l" defTabSz="914400">
              <a:spcBef>
                <a:spcPct val="20000"/>
              </a:spcBef>
              <a:buFont typeface="Arial"/>
              <a:buChar char="–"/>
            </a:pPr>
            <a:endParaRPr lang="es-ES" sz="2400" dirty="0" smtClean="0"/>
          </a:p>
          <a:p>
            <a:pPr marL="742950" lvl="1" indent="-285750" algn="l" defTabSz="914400">
              <a:spcBef>
                <a:spcPct val="20000"/>
              </a:spcBef>
              <a:buFont typeface="Arial"/>
              <a:buChar char="–"/>
            </a:pPr>
            <a:endParaRPr lang="es-ES" dirty="0"/>
          </a:p>
        </p:txBody>
      </p:sp>
      <p:sp>
        <p:nvSpPr>
          <p:cNvPr id="4" name="Footer Placeholder 8"/>
          <p:cNvSpPr>
            <a:spLocks noGrp="1"/>
          </p:cNvSpPr>
          <p:nvPr>
            <p:ph type="ftr" sz="quarter" idx="11"/>
          </p:nvPr>
        </p:nvSpPr>
        <p:spPr>
          <a:xfrm>
            <a:off x="1676400" y="6553200"/>
            <a:ext cx="4038600" cy="304800"/>
          </a:xfrm>
        </p:spPr>
        <p:txBody>
          <a:bodyPr/>
          <a:lstStyle/>
          <a:p>
            <a:pPr algn="l"/>
            <a:r>
              <a:rPr lang="es-ES" sz="1400" b="1" dirty="0" smtClean="0">
                <a:solidFill>
                  <a:schemeClr val="bg1"/>
                </a:solidFill>
              </a:rPr>
              <a:t>¿Qué Es El Cáncer?</a:t>
            </a:r>
            <a:endParaRPr lang="es-ES" sz="1400" dirty="0">
              <a:solidFill>
                <a:schemeClr val="bg1"/>
              </a:solidFill>
            </a:endParaRPr>
          </a:p>
        </p:txBody>
      </p:sp>
      <p:sp>
        <p:nvSpPr>
          <p:cNvPr id="5" name="Slide Number Placeholder 7"/>
          <p:cNvSpPr>
            <a:spLocks noGrp="1"/>
          </p:cNvSpPr>
          <p:nvPr>
            <p:ph type="sldNum" sz="quarter" idx="12"/>
          </p:nvPr>
        </p:nvSpPr>
        <p:spPr>
          <a:xfrm>
            <a:off x="152400" y="6553200"/>
            <a:ext cx="1219200" cy="304800"/>
          </a:xfrm>
        </p:spPr>
        <p:txBody>
          <a:bodyPr/>
          <a:lstStyle/>
          <a:p>
            <a:pPr algn="l" defTabSz="914400">
              <a:buNone/>
            </a:pPr>
            <a:r>
              <a:rPr lang="es-ES" sz="1400" b="0" i="0" dirty="0" smtClean="0">
                <a:solidFill>
                  <a:schemeClr val="tx1">
                    <a:tint val="75000"/>
                  </a:schemeClr>
                </a:solidFill>
                <a:latin typeface="Calibri"/>
                <a:ea typeface="+mn-ea"/>
                <a:cs typeface="+mn-cs"/>
              </a:rPr>
              <a:t>Página </a:t>
            </a:r>
            <a:fld id="{108BDB1A-C837-4046-A5C6-B91777A2EEF8}" type="slidenum">
              <a:rPr lang="es-ES" sz="1400" b="0" i="0" smtClean="0">
                <a:solidFill>
                  <a:schemeClr val="tx1">
                    <a:tint val="75000"/>
                  </a:schemeClr>
                </a:solidFill>
                <a:latin typeface="Calibri"/>
                <a:ea typeface="+mn-ea"/>
                <a:cs typeface="+mn-cs"/>
              </a:rPr>
              <a:pPr algn="l" defTabSz="914400">
                <a:buNone/>
              </a:pPr>
              <a:t>16</a:t>
            </a:fld>
            <a:endParaRPr lang="es-ES" sz="1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a:spcBef>
                <a:spcPct val="0"/>
              </a:spcBef>
              <a:buNone/>
            </a:pPr>
            <a:r>
              <a:rPr lang="es-ES" sz="4400" b="0" i="0" dirty="0" smtClean="0">
                <a:solidFill>
                  <a:schemeClr val="tx1"/>
                </a:solidFill>
                <a:latin typeface="Calibri"/>
                <a:ea typeface="+mj-ea"/>
                <a:cs typeface="+mj-cs"/>
              </a:rPr>
              <a:t>Referencias</a:t>
            </a:r>
            <a:endParaRPr lang="es-ES" dirty="0"/>
          </a:p>
        </p:txBody>
      </p:sp>
      <p:sp>
        <p:nvSpPr>
          <p:cNvPr id="3" name="Content Placeholder 2"/>
          <p:cNvSpPr>
            <a:spLocks noGrp="1"/>
          </p:cNvSpPr>
          <p:nvPr>
            <p:ph idx="1"/>
          </p:nvPr>
        </p:nvSpPr>
        <p:spPr/>
        <p:txBody>
          <a:bodyPr>
            <a:normAutofit fontScale="85000" lnSpcReduction="20000"/>
          </a:bodyPr>
          <a:lstStyle/>
          <a:p>
            <a:pPr>
              <a:buNone/>
            </a:pPr>
            <a:r>
              <a:rPr lang="es-ES" dirty="0" smtClean="0"/>
              <a:t>American </a:t>
            </a:r>
            <a:r>
              <a:rPr lang="es-ES" dirty="0" err="1" smtClean="0"/>
              <a:t>Cancer</a:t>
            </a:r>
            <a:r>
              <a:rPr lang="es-ES" dirty="0" smtClean="0"/>
              <a:t> </a:t>
            </a:r>
            <a:r>
              <a:rPr lang="es-ES" dirty="0" err="1" smtClean="0"/>
              <a:t>Society</a:t>
            </a:r>
            <a:r>
              <a:rPr lang="es-ES" dirty="0" smtClean="0"/>
              <a:t>. (2010). </a:t>
            </a:r>
            <a:r>
              <a:rPr lang="es-ES" i="1" dirty="0" err="1" smtClean="0"/>
              <a:t>Cancer</a:t>
            </a:r>
            <a:r>
              <a:rPr lang="es-ES" i="1" dirty="0" smtClean="0"/>
              <a:t> </a:t>
            </a:r>
            <a:r>
              <a:rPr lang="es-ES" i="1" dirty="0" err="1" smtClean="0"/>
              <a:t>basics</a:t>
            </a:r>
            <a:r>
              <a:rPr lang="es-ES" i="1" dirty="0" smtClean="0"/>
              <a:t>. </a:t>
            </a:r>
            <a:r>
              <a:rPr lang="es-ES" dirty="0" smtClean="0"/>
              <a:t>Obtenido de http://www.cancer.org/Cancer/CancerBasics/index</a:t>
            </a:r>
          </a:p>
          <a:p>
            <a:pPr marL="342900" indent="-342900" algn="l" defTabSz="914400">
              <a:spcBef>
                <a:spcPct val="20000"/>
              </a:spcBef>
              <a:buNone/>
            </a:pPr>
            <a:r>
              <a:rPr lang="es-ES" sz="3200" b="0" i="0" dirty="0" smtClean="0">
                <a:solidFill>
                  <a:schemeClr val="tx1"/>
                </a:solidFill>
                <a:latin typeface="Calibri"/>
                <a:ea typeface="+mn-ea"/>
                <a:cs typeface="+mn-cs"/>
              </a:rPr>
              <a:t>American </a:t>
            </a:r>
            <a:r>
              <a:rPr lang="es-ES" sz="3200" b="0" i="0" dirty="0" smtClean="0">
                <a:solidFill>
                  <a:schemeClr val="tx1"/>
                </a:solidFill>
                <a:latin typeface="Calibri"/>
                <a:ea typeface="+mn-ea"/>
                <a:cs typeface="+mn-cs"/>
              </a:rPr>
              <a:t>Cancer Society. (2010). </a:t>
            </a:r>
            <a:r>
              <a:rPr lang="es-ES" sz="3200" b="0" i="1" dirty="0" smtClean="0">
                <a:solidFill>
                  <a:schemeClr val="tx1"/>
                </a:solidFill>
                <a:latin typeface="Calibri"/>
                <a:ea typeface="+mn-ea"/>
                <a:cs typeface="+mn-cs"/>
              </a:rPr>
              <a:t>Chemo - </a:t>
            </a:r>
            <a:r>
              <a:rPr lang="es-ES" sz="3200" b="0" i="1" dirty="0" err="1" smtClean="0">
                <a:solidFill>
                  <a:schemeClr val="tx1"/>
                </a:solidFill>
                <a:latin typeface="Calibri"/>
                <a:ea typeface="+mn-ea"/>
                <a:cs typeface="+mn-cs"/>
              </a:rPr>
              <a:t>What</a:t>
            </a:r>
            <a:r>
              <a:rPr lang="es-ES" sz="3200" b="0" i="1" dirty="0" smtClean="0">
                <a:solidFill>
                  <a:schemeClr val="tx1"/>
                </a:solidFill>
                <a:latin typeface="Calibri"/>
                <a:ea typeface="+mn-ea"/>
                <a:cs typeface="+mn-cs"/>
              </a:rPr>
              <a:t> </a:t>
            </a:r>
            <a:r>
              <a:rPr lang="es-ES" sz="3200" b="0" i="1" dirty="0" err="1" smtClean="0">
                <a:solidFill>
                  <a:schemeClr val="tx1"/>
                </a:solidFill>
                <a:latin typeface="Calibri"/>
                <a:ea typeface="+mn-ea"/>
                <a:cs typeface="+mn-cs"/>
              </a:rPr>
              <a:t>it</a:t>
            </a:r>
            <a:r>
              <a:rPr lang="es-ES" sz="3200" b="0" i="1" dirty="0" smtClean="0">
                <a:solidFill>
                  <a:schemeClr val="tx1"/>
                </a:solidFill>
                <a:latin typeface="Calibri"/>
                <a:ea typeface="+mn-ea"/>
                <a:cs typeface="+mn-cs"/>
              </a:rPr>
              <a:t> </a:t>
            </a:r>
            <a:r>
              <a:rPr lang="es-ES" sz="3200" b="0" i="1" dirty="0" err="1" smtClean="0">
                <a:solidFill>
                  <a:schemeClr val="tx1"/>
                </a:solidFill>
                <a:latin typeface="Calibri"/>
                <a:ea typeface="+mn-ea"/>
                <a:cs typeface="+mn-cs"/>
              </a:rPr>
              <a:t>is</a:t>
            </a:r>
            <a:r>
              <a:rPr lang="es-ES" sz="3200" b="0" i="1" dirty="0" smtClean="0">
                <a:solidFill>
                  <a:schemeClr val="tx1"/>
                </a:solidFill>
                <a:latin typeface="Calibri"/>
                <a:ea typeface="+mn-ea"/>
                <a:cs typeface="+mn-cs"/>
              </a:rPr>
              <a:t>, </a:t>
            </a:r>
            <a:r>
              <a:rPr lang="es-ES" sz="3200" b="0" i="1" dirty="0" err="1" smtClean="0">
                <a:solidFill>
                  <a:schemeClr val="tx1"/>
                </a:solidFill>
                <a:latin typeface="Calibri"/>
                <a:ea typeface="+mn-ea"/>
                <a:cs typeface="+mn-cs"/>
              </a:rPr>
              <a:t>how</a:t>
            </a:r>
            <a:r>
              <a:rPr lang="es-ES" sz="3200" b="0" i="1" dirty="0" smtClean="0">
                <a:solidFill>
                  <a:schemeClr val="tx1"/>
                </a:solidFill>
                <a:latin typeface="Calibri"/>
                <a:ea typeface="+mn-ea"/>
                <a:cs typeface="+mn-cs"/>
              </a:rPr>
              <a:t> </a:t>
            </a:r>
            <a:r>
              <a:rPr lang="es-ES" sz="3200" b="0" i="1" dirty="0" err="1" smtClean="0">
                <a:solidFill>
                  <a:schemeClr val="tx1"/>
                </a:solidFill>
                <a:latin typeface="Calibri"/>
                <a:ea typeface="+mn-ea"/>
                <a:cs typeface="+mn-cs"/>
              </a:rPr>
              <a:t>it</a:t>
            </a:r>
            <a:r>
              <a:rPr lang="es-ES" sz="3200" b="0" i="1" dirty="0" smtClean="0">
                <a:solidFill>
                  <a:schemeClr val="tx1"/>
                </a:solidFill>
                <a:latin typeface="Calibri"/>
                <a:ea typeface="+mn-ea"/>
                <a:cs typeface="+mn-cs"/>
              </a:rPr>
              <a:t> </a:t>
            </a:r>
            <a:r>
              <a:rPr lang="es-ES" sz="3200" b="0" i="1" dirty="0" err="1" smtClean="0">
                <a:solidFill>
                  <a:schemeClr val="tx1"/>
                </a:solidFill>
                <a:latin typeface="Calibri"/>
                <a:ea typeface="+mn-ea"/>
                <a:cs typeface="+mn-cs"/>
              </a:rPr>
              <a:t>helps</a:t>
            </a:r>
            <a:r>
              <a:rPr lang="es-ES" sz="3200" b="0" i="1" dirty="0" smtClean="0">
                <a:solidFill>
                  <a:schemeClr val="tx1"/>
                </a:solidFill>
                <a:latin typeface="Calibri"/>
                <a:ea typeface="+mn-ea"/>
                <a:cs typeface="+mn-cs"/>
              </a:rPr>
              <a:t>. </a:t>
            </a:r>
            <a:r>
              <a:rPr lang="es-ES" sz="3200" b="0" i="0" dirty="0" smtClean="0">
                <a:solidFill>
                  <a:schemeClr val="tx1"/>
                </a:solidFill>
                <a:latin typeface="Calibri"/>
                <a:ea typeface="+mn-ea"/>
                <a:cs typeface="+mn-cs"/>
              </a:rPr>
              <a:t>Obtenido de http://</a:t>
            </a:r>
            <a:r>
              <a:rPr lang="es-ES" sz="3200" b="0" i="0" dirty="0" smtClean="0">
                <a:solidFill>
                  <a:schemeClr val="tx1"/>
                </a:solidFill>
                <a:latin typeface="Calibri"/>
                <a:ea typeface="+mn-ea"/>
                <a:cs typeface="+mn-cs"/>
              </a:rPr>
              <a:t>www.cancer.org/Treatment/TreatmentsandSideEffects/TreatmentTypes/Chemotherapy/WhatItIsHowItHelps/index.htm</a:t>
            </a:r>
          </a:p>
          <a:p>
            <a:pPr>
              <a:buNone/>
            </a:pPr>
            <a:r>
              <a:rPr lang="es-ES" dirty="0" smtClean="0"/>
              <a:t>American </a:t>
            </a:r>
            <a:r>
              <a:rPr lang="es-ES" dirty="0" err="1" smtClean="0"/>
              <a:t>Cancer</a:t>
            </a:r>
            <a:r>
              <a:rPr lang="es-ES" dirty="0" smtClean="0"/>
              <a:t> </a:t>
            </a:r>
            <a:r>
              <a:rPr lang="es-ES" dirty="0" err="1" smtClean="0"/>
              <a:t>Society</a:t>
            </a:r>
            <a:r>
              <a:rPr lang="es-ES" dirty="0" smtClean="0"/>
              <a:t>. (2009). </a:t>
            </a:r>
            <a:r>
              <a:rPr lang="es-ES" i="1" dirty="0" err="1" smtClean="0"/>
              <a:t>Radiation</a:t>
            </a:r>
            <a:r>
              <a:rPr lang="es-ES" i="1" dirty="0" smtClean="0"/>
              <a:t> </a:t>
            </a:r>
            <a:r>
              <a:rPr lang="es-ES" i="1" dirty="0" err="1" smtClean="0"/>
              <a:t>therapy</a:t>
            </a:r>
            <a:r>
              <a:rPr lang="es-ES" i="1" dirty="0" smtClean="0"/>
              <a:t> </a:t>
            </a:r>
            <a:r>
              <a:rPr lang="es-ES" i="1" dirty="0" smtClean="0"/>
              <a:t>- </a:t>
            </a:r>
            <a:r>
              <a:rPr lang="es-ES" i="1" dirty="0" err="1" smtClean="0"/>
              <a:t>what</a:t>
            </a:r>
            <a:r>
              <a:rPr lang="es-ES" i="1" dirty="0" smtClean="0"/>
              <a:t> </a:t>
            </a:r>
            <a:r>
              <a:rPr lang="es-ES" i="1" dirty="0" err="1" smtClean="0"/>
              <a:t>it</a:t>
            </a:r>
            <a:r>
              <a:rPr lang="es-ES" i="1" dirty="0" smtClean="0"/>
              <a:t> </a:t>
            </a:r>
            <a:r>
              <a:rPr lang="es-ES" i="1" dirty="0" err="1" smtClean="0"/>
              <a:t>is</a:t>
            </a:r>
            <a:r>
              <a:rPr lang="es-ES" i="1" dirty="0" smtClean="0"/>
              <a:t>, </a:t>
            </a:r>
            <a:r>
              <a:rPr lang="es-ES" i="1" dirty="0" err="1" smtClean="0"/>
              <a:t>how</a:t>
            </a:r>
            <a:r>
              <a:rPr lang="es-ES" i="1" dirty="0" smtClean="0"/>
              <a:t> </a:t>
            </a:r>
            <a:r>
              <a:rPr lang="es-ES" i="1" dirty="0" err="1" smtClean="0"/>
              <a:t>it</a:t>
            </a:r>
            <a:r>
              <a:rPr lang="es-ES" i="1" dirty="0" smtClean="0"/>
              <a:t> </a:t>
            </a:r>
            <a:r>
              <a:rPr lang="es-ES" i="1" dirty="0" err="1" smtClean="0"/>
              <a:t>helps</a:t>
            </a:r>
            <a:r>
              <a:rPr lang="es-ES" i="1" dirty="0" smtClean="0"/>
              <a:t>. </a:t>
            </a:r>
            <a:r>
              <a:rPr lang="es-ES" dirty="0" smtClean="0"/>
              <a:t>Obtenido de http://www.cancer.org/Treatment/TreatmentsandSideEffects/TreatmentTypes/Radiation/RadiationTherapy-WhatItIsHowItHelps/index</a:t>
            </a:r>
          </a:p>
          <a:p>
            <a:pPr marL="342900" indent="-342900" algn="l" defTabSz="914400">
              <a:spcBef>
                <a:spcPct val="20000"/>
              </a:spcBef>
              <a:buNone/>
            </a:pPr>
            <a:endParaRPr lang="es-ES" sz="3200" b="0" i="0" dirty="0" smtClean="0">
              <a:solidFill>
                <a:schemeClr val="tx1"/>
              </a:solidFill>
              <a:latin typeface="Calibri"/>
              <a:ea typeface="+mn-ea"/>
              <a:cs typeface="+mn-cs"/>
            </a:endParaRPr>
          </a:p>
          <a:p>
            <a:pPr marL="342900" indent="-342900" algn="l" defTabSz="914400">
              <a:spcBef>
                <a:spcPct val="20000"/>
              </a:spcBef>
              <a:buFont typeface="Arial"/>
              <a:buChar char="•"/>
            </a:pPr>
            <a:endParaRPr lang="es-ES" dirty="0"/>
          </a:p>
        </p:txBody>
      </p:sp>
      <p:sp>
        <p:nvSpPr>
          <p:cNvPr id="4" name="Footer Placeholder 8"/>
          <p:cNvSpPr>
            <a:spLocks noGrp="1"/>
          </p:cNvSpPr>
          <p:nvPr>
            <p:ph type="ftr" sz="quarter" idx="11"/>
          </p:nvPr>
        </p:nvSpPr>
        <p:spPr>
          <a:xfrm>
            <a:off x="1676400" y="6553200"/>
            <a:ext cx="4038600" cy="304800"/>
          </a:xfrm>
        </p:spPr>
        <p:txBody>
          <a:bodyPr/>
          <a:lstStyle/>
          <a:p>
            <a:pPr algn="l"/>
            <a:r>
              <a:rPr lang="es-ES" sz="1400" b="1" dirty="0" smtClean="0">
                <a:solidFill>
                  <a:schemeClr val="bg1"/>
                </a:solidFill>
              </a:rPr>
              <a:t>¿Qué Es El Cáncer?</a:t>
            </a:r>
            <a:endParaRPr lang="es-ES" sz="1400" dirty="0">
              <a:solidFill>
                <a:schemeClr val="bg1"/>
              </a:solidFill>
            </a:endParaRPr>
          </a:p>
        </p:txBody>
      </p:sp>
      <p:sp>
        <p:nvSpPr>
          <p:cNvPr id="5" name="Slide Number Placeholder 7"/>
          <p:cNvSpPr>
            <a:spLocks noGrp="1"/>
          </p:cNvSpPr>
          <p:nvPr>
            <p:ph type="sldNum" sz="quarter" idx="12"/>
          </p:nvPr>
        </p:nvSpPr>
        <p:spPr>
          <a:xfrm>
            <a:off x="152400" y="6553200"/>
            <a:ext cx="1219200" cy="304800"/>
          </a:xfrm>
        </p:spPr>
        <p:txBody>
          <a:bodyPr/>
          <a:lstStyle/>
          <a:p>
            <a:pPr algn="l" defTabSz="914400">
              <a:buNone/>
            </a:pPr>
            <a:r>
              <a:rPr lang="es-ES" sz="1400" b="0" i="0" dirty="0" smtClean="0">
                <a:solidFill>
                  <a:schemeClr val="tx1">
                    <a:tint val="75000"/>
                  </a:schemeClr>
                </a:solidFill>
                <a:latin typeface="Calibri"/>
                <a:ea typeface="+mn-ea"/>
                <a:cs typeface="+mn-cs"/>
              </a:rPr>
              <a:t>Página </a:t>
            </a:r>
            <a:fld id="{108BDB1A-C837-4046-A5C6-B91777A2EEF8}" type="slidenum">
              <a:rPr lang="es-ES" sz="1400" b="0" i="0" smtClean="0">
                <a:solidFill>
                  <a:schemeClr val="tx1">
                    <a:tint val="75000"/>
                  </a:schemeClr>
                </a:solidFill>
                <a:latin typeface="Calibri"/>
                <a:ea typeface="+mn-ea"/>
                <a:cs typeface="+mn-cs"/>
              </a:rPr>
              <a:pPr algn="l" defTabSz="914400">
                <a:buNone/>
              </a:pPr>
              <a:t>17</a:t>
            </a:fld>
            <a:endParaRPr lang="es-ES" sz="1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a:spcBef>
                <a:spcPct val="0"/>
              </a:spcBef>
              <a:buNone/>
            </a:pPr>
            <a:r>
              <a:rPr lang="es-ES" sz="4400" b="0" i="0" dirty="0" smtClean="0">
                <a:solidFill>
                  <a:schemeClr val="tx1"/>
                </a:solidFill>
                <a:latin typeface="Calibri"/>
                <a:ea typeface="+mj-ea"/>
                <a:cs typeface="+mj-cs"/>
              </a:rPr>
              <a:t>Referencias</a:t>
            </a:r>
            <a:endParaRPr lang="es-ES" dirty="0"/>
          </a:p>
        </p:txBody>
      </p:sp>
      <p:sp>
        <p:nvSpPr>
          <p:cNvPr id="3" name="Content Placeholder 2"/>
          <p:cNvSpPr>
            <a:spLocks noGrp="1"/>
          </p:cNvSpPr>
          <p:nvPr>
            <p:ph idx="1"/>
          </p:nvPr>
        </p:nvSpPr>
        <p:spPr/>
        <p:txBody>
          <a:bodyPr>
            <a:normAutofit fontScale="85000" lnSpcReduction="20000"/>
          </a:bodyPr>
          <a:lstStyle/>
          <a:p>
            <a:pPr marL="342900" indent="-342900" algn="l" defTabSz="914400">
              <a:spcBef>
                <a:spcPct val="20000"/>
              </a:spcBef>
              <a:buNone/>
            </a:pPr>
            <a:r>
              <a:rPr lang="es-ES" sz="3200" b="0" i="0" dirty="0" smtClean="0">
                <a:solidFill>
                  <a:schemeClr val="tx1"/>
                </a:solidFill>
                <a:latin typeface="Calibri"/>
                <a:ea typeface="+mn-ea"/>
                <a:cs typeface="+mn-cs"/>
              </a:rPr>
              <a:t>National Cancer Institute, National Institutes of Health. (2008). </a:t>
            </a:r>
            <a:r>
              <a:rPr lang="es-ES" sz="3200" b="0" i="1" dirty="0" err="1" smtClean="0">
                <a:solidFill>
                  <a:schemeClr val="tx1"/>
                </a:solidFill>
                <a:latin typeface="Calibri"/>
                <a:ea typeface="+mn-ea"/>
                <a:cs typeface="+mn-cs"/>
              </a:rPr>
              <a:t>Angiogenesis</a:t>
            </a:r>
            <a:r>
              <a:rPr lang="es-ES" sz="3200" b="0" i="1" dirty="0" smtClean="0">
                <a:solidFill>
                  <a:schemeClr val="tx1"/>
                </a:solidFill>
                <a:latin typeface="Calibri"/>
                <a:ea typeface="+mn-ea"/>
                <a:cs typeface="+mn-cs"/>
              </a:rPr>
              <a:t> </a:t>
            </a:r>
            <a:r>
              <a:rPr lang="es-ES" sz="3200" b="0" i="1" dirty="0" err="1" smtClean="0">
                <a:solidFill>
                  <a:schemeClr val="tx1"/>
                </a:solidFill>
                <a:latin typeface="Calibri"/>
                <a:ea typeface="+mn-ea"/>
                <a:cs typeface="+mn-cs"/>
              </a:rPr>
              <a:t>inhibitors</a:t>
            </a:r>
            <a:r>
              <a:rPr lang="es-ES" sz="3200" b="0" i="1" dirty="0" smtClean="0">
                <a:solidFill>
                  <a:schemeClr val="tx1"/>
                </a:solidFill>
                <a:latin typeface="Calibri"/>
                <a:ea typeface="+mn-ea"/>
                <a:cs typeface="+mn-cs"/>
              </a:rPr>
              <a:t> </a:t>
            </a:r>
            <a:r>
              <a:rPr lang="es-ES" sz="3200" b="0" i="1" dirty="0" err="1" smtClean="0">
                <a:solidFill>
                  <a:schemeClr val="tx1"/>
                </a:solidFill>
                <a:latin typeface="Calibri"/>
                <a:ea typeface="+mn-ea"/>
                <a:cs typeface="+mn-cs"/>
              </a:rPr>
              <a:t>therapy</a:t>
            </a:r>
            <a:r>
              <a:rPr lang="es-ES" sz="3200" b="0" i="0" dirty="0" smtClean="0">
                <a:solidFill>
                  <a:schemeClr val="tx1"/>
                </a:solidFill>
                <a:latin typeface="Calibri"/>
                <a:ea typeface="+mn-ea"/>
                <a:cs typeface="+mn-cs"/>
              </a:rPr>
              <a:t>. Obtenido de http://www.cancer.gov/cancertopics/factsheet/Therapy/angiogenesis-inhibitors</a:t>
            </a:r>
          </a:p>
          <a:p>
            <a:pPr marL="342900" indent="-342900" algn="l" defTabSz="914400">
              <a:spcBef>
                <a:spcPct val="20000"/>
              </a:spcBef>
              <a:buNone/>
            </a:pPr>
            <a:r>
              <a:rPr lang="es-ES" sz="3200" b="0" i="0" dirty="0" smtClean="0">
                <a:solidFill>
                  <a:schemeClr val="tx1"/>
                </a:solidFill>
                <a:latin typeface="Calibri"/>
                <a:ea typeface="+mn-ea"/>
                <a:cs typeface="+mn-cs"/>
              </a:rPr>
              <a:t>National Cancer Institute, National Institutes of Health. (2010). </a:t>
            </a:r>
            <a:r>
              <a:rPr lang="es-ES" sz="3200" b="0" i="1" dirty="0" err="1" smtClean="0">
                <a:solidFill>
                  <a:schemeClr val="tx1"/>
                </a:solidFill>
                <a:latin typeface="Calibri"/>
                <a:ea typeface="+mn-ea"/>
                <a:cs typeface="+mn-cs"/>
              </a:rPr>
              <a:t>Cancer</a:t>
            </a:r>
            <a:r>
              <a:rPr lang="es-ES" sz="3200" b="0" i="1" dirty="0" smtClean="0">
                <a:solidFill>
                  <a:schemeClr val="tx1"/>
                </a:solidFill>
                <a:latin typeface="Calibri"/>
                <a:ea typeface="+mn-ea"/>
                <a:cs typeface="+mn-cs"/>
              </a:rPr>
              <a:t> </a:t>
            </a:r>
            <a:r>
              <a:rPr lang="es-ES" sz="3200" b="0" i="1" dirty="0" err="1" smtClean="0">
                <a:solidFill>
                  <a:schemeClr val="tx1"/>
                </a:solidFill>
                <a:latin typeface="Calibri"/>
                <a:ea typeface="+mn-ea"/>
                <a:cs typeface="+mn-cs"/>
              </a:rPr>
              <a:t>staging</a:t>
            </a:r>
            <a:r>
              <a:rPr lang="es-ES" sz="3200" b="0" i="1" dirty="0" smtClean="0">
                <a:solidFill>
                  <a:schemeClr val="tx1"/>
                </a:solidFill>
                <a:latin typeface="Calibri"/>
                <a:ea typeface="+mn-ea"/>
                <a:cs typeface="+mn-cs"/>
              </a:rPr>
              <a:t>.</a:t>
            </a:r>
            <a:r>
              <a:rPr lang="es-ES" sz="3200" b="0" i="0" dirty="0" smtClean="0">
                <a:solidFill>
                  <a:schemeClr val="tx1"/>
                </a:solidFill>
                <a:latin typeface="Calibri"/>
                <a:ea typeface="+mn-ea"/>
                <a:cs typeface="+mn-cs"/>
              </a:rPr>
              <a:t> Obtenido de http://www.cancer.gov/cancertopics/factsheet/Detection/staging</a:t>
            </a:r>
          </a:p>
          <a:p>
            <a:pPr marL="342900" indent="-342900" algn="l" defTabSz="914400">
              <a:spcBef>
                <a:spcPct val="20000"/>
              </a:spcBef>
              <a:buNone/>
            </a:pPr>
            <a:r>
              <a:rPr lang="es-ES" sz="3200" b="0" i="0" dirty="0" smtClean="0">
                <a:solidFill>
                  <a:schemeClr val="tx1"/>
                </a:solidFill>
                <a:latin typeface="Calibri"/>
                <a:ea typeface="+mn-ea"/>
                <a:cs typeface="+mn-cs"/>
              </a:rPr>
              <a:t>National Cancer Institute, National Institutes of Health. (2010). </a:t>
            </a:r>
            <a:r>
              <a:rPr lang="es-ES" sz="3200" b="0" i="1" dirty="0" err="1" smtClean="0">
                <a:solidFill>
                  <a:schemeClr val="tx1"/>
                </a:solidFill>
                <a:latin typeface="Calibri"/>
                <a:ea typeface="+mn-ea"/>
                <a:cs typeface="+mn-cs"/>
              </a:rPr>
              <a:t>Radiation</a:t>
            </a:r>
            <a:r>
              <a:rPr lang="es-ES" sz="3200" b="0" i="1" dirty="0" smtClean="0">
                <a:solidFill>
                  <a:schemeClr val="tx1"/>
                </a:solidFill>
                <a:latin typeface="Calibri"/>
                <a:ea typeface="+mn-ea"/>
                <a:cs typeface="+mn-cs"/>
              </a:rPr>
              <a:t> </a:t>
            </a:r>
            <a:r>
              <a:rPr lang="es-ES" sz="3200" b="0" i="1" dirty="0" err="1" smtClean="0">
                <a:solidFill>
                  <a:schemeClr val="tx1"/>
                </a:solidFill>
                <a:latin typeface="Calibri"/>
                <a:ea typeface="+mn-ea"/>
                <a:cs typeface="+mn-cs"/>
              </a:rPr>
              <a:t>therapy</a:t>
            </a:r>
            <a:r>
              <a:rPr lang="es-ES" sz="3200" b="0" i="1" dirty="0" smtClean="0">
                <a:solidFill>
                  <a:schemeClr val="tx1"/>
                </a:solidFill>
                <a:latin typeface="Calibri"/>
                <a:ea typeface="+mn-ea"/>
                <a:cs typeface="+mn-cs"/>
              </a:rPr>
              <a:t> </a:t>
            </a:r>
            <a:r>
              <a:rPr lang="es-ES" sz="3200" b="0" i="1" dirty="0" err="1" smtClean="0">
                <a:solidFill>
                  <a:schemeClr val="tx1"/>
                </a:solidFill>
                <a:latin typeface="Calibri"/>
                <a:ea typeface="+mn-ea"/>
                <a:cs typeface="+mn-cs"/>
              </a:rPr>
              <a:t>for</a:t>
            </a:r>
            <a:r>
              <a:rPr lang="es-ES" sz="3200" b="0" i="1" dirty="0" smtClean="0">
                <a:solidFill>
                  <a:schemeClr val="tx1"/>
                </a:solidFill>
                <a:latin typeface="Calibri"/>
                <a:ea typeface="+mn-ea"/>
                <a:cs typeface="+mn-cs"/>
              </a:rPr>
              <a:t> </a:t>
            </a:r>
            <a:r>
              <a:rPr lang="es-ES" sz="3200" b="0" i="1" dirty="0" err="1" smtClean="0">
                <a:solidFill>
                  <a:schemeClr val="tx1"/>
                </a:solidFill>
                <a:latin typeface="Calibri"/>
                <a:ea typeface="+mn-ea"/>
                <a:cs typeface="+mn-cs"/>
              </a:rPr>
              <a:t>cancer</a:t>
            </a:r>
            <a:r>
              <a:rPr lang="es-ES" sz="3200" b="0" i="1" dirty="0" smtClean="0">
                <a:solidFill>
                  <a:schemeClr val="tx1"/>
                </a:solidFill>
                <a:latin typeface="Calibri"/>
                <a:ea typeface="+mn-ea"/>
                <a:cs typeface="+mn-cs"/>
              </a:rPr>
              <a:t>.</a:t>
            </a:r>
            <a:r>
              <a:rPr lang="es-ES" sz="3200" b="0" i="0" dirty="0" smtClean="0">
                <a:solidFill>
                  <a:schemeClr val="tx1"/>
                </a:solidFill>
                <a:latin typeface="Calibri"/>
                <a:ea typeface="+mn-ea"/>
                <a:cs typeface="+mn-cs"/>
              </a:rPr>
              <a:t> Obtenido de http://www.cancer.gov/cancertopics/factsheet/Therapy/radiation.</a:t>
            </a:r>
            <a:endParaRPr lang="es-ES" sz="3200" b="0" i="0" dirty="0">
              <a:solidFill>
                <a:schemeClr val="tx1"/>
              </a:solidFill>
              <a:latin typeface="Calibri"/>
              <a:ea typeface="+mn-ea"/>
              <a:cs typeface="+mn-cs"/>
            </a:endParaRPr>
          </a:p>
        </p:txBody>
      </p:sp>
      <p:sp>
        <p:nvSpPr>
          <p:cNvPr id="4" name="Footer Placeholder 8"/>
          <p:cNvSpPr>
            <a:spLocks noGrp="1"/>
          </p:cNvSpPr>
          <p:nvPr>
            <p:ph type="ftr" sz="quarter" idx="11"/>
          </p:nvPr>
        </p:nvSpPr>
        <p:spPr>
          <a:xfrm>
            <a:off x="1676400" y="6553200"/>
            <a:ext cx="4038600" cy="304800"/>
          </a:xfrm>
        </p:spPr>
        <p:txBody>
          <a:bodyPr/>
          <a:lstStyle/>
          <a:p>
            <a:pPr algn="l"/>
            <a:r>
              <a:rPr lang="es-ES" sz="1400" b="1" dirty="0" smtClean="0">
                <a:solidFill>
                  <a:schemeClr val="bg1"/>
                </a:solidFill>
              </a:rPr>
              <a:t>¿Qué Es El Cáncer?</a:t>
            </a:r>
            <a:endParaRPr lang="es-ES" sz="1400" dirty="0">
              <a:solidFill>
                <a:schemeClr val="bg1"/>
              </a:solidFill>
            </a:endParaRPr>
          </a:p>
        </p:txBody>
      </p:sp>
      <p:sp>
        <p:nvSpPr>
          <p:cNvPr id="5" name="Slide Number Placeholder 7"/>
          <p:cNvSpPr>
            <a:spLocks noGrp="1"/>
          </p:cNvSpPr>
          <p:nvPr>
            <p:ph type="sldNum" sz="quarter" idx="12"/>
          </p:nvPr>
        </p:nvSpPr>
        <p:spPr>
          <a:xfrm>
            <a:off x="152400" y="6553200"/>
            <a:ext cx="1219200" cy="304800"/>
          </a:xfrm>
        </p:spPr>
        <p:txBody>
          <a:bodyPr/>
          <a:lstStyle/>
          <a:p>
            <a:pPr algn="l" defTabSz="914400">
              <a:buNone/>
            </a:pPr>
            <a:r>
              <a:rPr lang="es-ES" sz="1400" b="0" i="0" dirty="0" smtClean="0">
                <a:solidFill>
                  <a:schemeClr val="tx1">
                    <a:tint val="75000"/>
                  </a:schemeClr>
                </a:solidFill>
                <a:latin typeface="Calibri"/>
                <a:ea typeface="+mn-ea"/>
                <a:cs typeface="+mn-cs"/>
              </a:rPr>
              <a:t>Página </a:t>
            </a:r>
            <a:fld id="{108BDB1A-C837-4046-A5C6-B91777A2EEF8}" type="slidenum">
              <a:rPr lang="es-ES" sz="1400" b="0" i="0" smtClean="0">
                <a:solidFill>
                  <a:schemeClr val="tx1">
                    <a:tint val="75000"/>
                  </a:schemeClr>
                </a:solidFill>
                <a:latin typeface="Calibri"/>
                <a:ea typeface="+mn-ea"/>
                <a:cs typeface="+mn-cs"/>
              </a:rPr>
              <a:pPr algn="l" defTabSz="914400">
                <a:buNone/>
              </a:pPr>
              <a:t>18</a:t>
            </a:fld>
            <a:endParaRPr lang="es-ES" sz="1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6477000" cy="6172200"/>
          </a:xfrm>
        </p:spPr>
        <p:txBody>
          <a:bodyPr>
            <a:normAutofit fontScale="77500" lnSpcReduction="20000"/>
          </a:bodyPr>
          <a:lstStyle/>
          <a:p>
            <a:pPr marL="342900" indent="-342900" algn="l" defTabSz="914400">
              <a:spcBef>
                <a:spcPct val="20000"/>
              </a:spcBef>
              <a:buClr>
                <a:schemeClr val="tx1"/>
              </a:buClr>
              <a:buFont typeface="Arial"/>
              <a:buChar char="•"/>
            </a:pPr>
            <a:r>
              <a:rPr lang="es-ES" sz="3100" b="0" i="0" dirty="0" smtClean="0">
                <a:solidFill>
                  <a:schemeClr val="tx1"/>
                </a:solidFill>
                <a:latin typeface="Calibri"/>
                <a:ea typeface="+mn-ea"/>
                <a:cs typeface="+mn-cs"/>
              </a:rPr>
              <a:t>El cuerpo humano está compuesto por millones de células.</a:t>
            </a:r>
          </a:p>
          <a:p>
            <a:pPr marL="342900" indent="-342900" algn="l" defTabSz="914400">
              <a:spcBef>
                <a:spcPct val="20000"/>
              </a:spcBef>
              <a:buClr>
                <a:schemeClr val="tx1"/>
              </a:buClr>
              <a:buFont typeface="Arial"/>
              <a:buChar char="•"/>
            </a:pPr>
            <a:r>
              <a:rPr lang="es-ES" sz="3100" b="0" i="0" dirty="0" smtClean="0">
                <a:solidFill>
                  <a:schemeClr val="tx1"/>
                </a:solidFill>
                <a:latin typeface="Calibri"/>
                <a:ea typeface="+mn-ea"/>
                <a:cs typeface="+mn-cs"/>
              </a:rPr>
              <a:t>Las células son diminutas y sólo se las puede observar con un microscopio.</a:t>
            </a:r>
          </a:p>
          <a:p>
            <a:pPr marL="342900" indent="-342900" algn="l" defTabSz="914400">
              <a:spcBef>
                <a:spcPct val="20000"/>
              </a:spcBef>
              <a:buClr>
                <a:schemeClr val="tx1"/>
              </a:buClr>
              <a:buFont typeface="Arial"/>
              <a:buChar char="•"/>
            </a:pPr>
            <a:r>
              <a:rPr lang="es-ES" sz="3100" b="0" i="0" dirty="0" smtClean="0">
                <a:solidFill>
                  <a:schemeClr val="tx1"/>
                </a:solidFill>
                <a:latin typeface="Calibri"/>
                <a:ea typeface="+mn-ea"/>
                <a:cs typeface="+mn-cs"/>
              </a:rPr>
              <a:t>Las células crecen, se dividen y mueren regularmente. </a:t>
            </a:r>
          </a:p>
          <a:p>
            <a:pPr marL="342900" indent="-342900" algn="l" defTabSz="914400">
              <a:spcBef>
                <a:spcPct val="20000"/>
              </a:spcBef>
              <a:buClr>
                <a:schemeClr val="tx1"/>
              </a:buClr>
              <a:buFont typeface="Arial"/>
              <a:buChar char="•"/>
            </a:pPr>
            <a:r>
              <a:rPr lang="es-ES" sz="3100" b="0" i="0" dirty="0" smtClean="0">
                <a:solidFill>
                  <a:schemeClr val="tx1"/>
                </a:solidFill>
                <a:latin typeface="Calibri"/>
                <a:ea typeface="+mn-ea"/>
                <a:cs typeface="+mn-cs"/>
              </a:rPr>
              <a:t>Las células pueden tener distintas funciones.</a:t>
            </a:r>
          </a:p>
          <a:p>
            <a:pPr marL="742950" lvl="1" indent="-285750" algn="l" defTabSz="914400">
              <a:spcBef>
                <a:spcPct val="20000"/>
              </a:spcBef>
              <a:buClr>
                <a:schemeClr val="tx1"/>
              </a:buClr>
              <a:buFont typeface="Arial"/>
              <a:buChar char="–"/>
            </a:pPr>
            <a:r>
              <a:rPr lang="es-ES" sz="2700" b="0" i="0" dirty="0" smtClean="0">
                <a:solidFill>
                  <a:schemeClr val="tx1"/>
                </a:solidFill>
                <a:latin typeface="Calibri"/>
                <a:ea typeface="+mn-ea"/>
                <a:cs typeface="+mn-cs"/>
              </a:rPr>
              <a:t>Los glóbulos rojos transportan el oxígeno a través del </a:t>
            </a:r>
            <a:r>
              <a:rPr lang="es-ES" sz="2700" b="0" i="0" dirty="0" smtClean="0">
                <a:solidFill>
                  <a:schemeClr val="tx1"/>
                </a:solidFill>
                <a:latin typeface="Calibri"/>
                <a:ea typeface="+mn-ea"/>
                <a:cs typeface="+mn-cs"/>
              </a:rPr>
              <a:t>cuerpo.</a:t>
            </a:r>
            <a:endParaRPr lang="es-ES" sz="2700" b="0" i="0" dirty="0" smtClean="0">
              <a:solidFill>
                <a:schemeClr val="tx1"/>
              </a:solidFill>
              <a:latin typeface="Calibri"/>
              <a:ea typeface="+mn-ea"/>
              <a:cs typeface="+mn-cs"/>
            </a:endParaRPr>
          </a:p>
          <a:p>
            <a:pPr marL="742950" lvl="1" indent="-285750" algn="l" defTabSz="914400">
              <a:spcBef>
                <a:spcPct val="20000"/>
              </a:spcBef>
              <a:buClr>
                <a:schemeClr val="tx1"/>
              </a:buClr>
              <a:buFont typeface="Arial"/>
              <a:buChar char="–"/>
            </a:pPr>
            <a:r>
              <a:rPr lang="es-ES" sz="2700" b="0" i="0" dirty="0" smtClean="0">
                <a:solidFill>
                  <a:schemeClr val="tx1"/>
                </a:solidFill>
                <a:latin typeface="Calibri"/>
                <a:ea typeface="+mn-ea"/>
                <a:cs typeface="+mn-cs"/>
              </a:rPr>
              <a:t>Los glóbulos blancos evitan que el cuerpo se </a:t>
            </a:r>
            <a:r>
              <a:rPr lang="es-ES" sz="2700" b="0" i="0" dirty="0" smtClean="0">
                <a:solidFill>
                  <a:schemeClr val="tx1"/>
                </a:solidFill>
                <a:latin typeface="Calibri"/>
                <a:ea typeface="+mn-ea"/>
                <a:cs typeface="+mn-cs"/>
              </a:rPr>
              <a:t>enferme.</a:t>
            </a:r>
            <a:endParaRPr lang="es-ES" sz="2700" b="0" i="0" dirty="0" smtClean="0">
              <a:solidFill>
                <a:schemeClr val="tx1"/>
              </a:solidFill>
              <a:latin typeface="Calibri"/>
              <a:ea typeface="+mn-ea"/>
              <a:cs typeface="+mn-cs"/>
            </a:endParaRPr>
          </a:p>
          <a:p>
            <a:pPr marL="342900" indent="-342900" algn="l" defTabSz="914400">
              <a:spcBef>
                <a:spcPct val="20000"/>
              </a:spcBef>
              <a:buClr>
                <a:schemeClr val="tx1"/>
              </a:buClr>
              <a:buFont typeface="Arial"/>
              <a:buChar char="•"/>
            </a:pPr>
            <a:r>
              <a:rPr lang="es-ES" sz="3100" b="0" i="0" dirty="0" smtClean="0">
                <a:solidFill>
                  <a:schemeClr val="tx1"/>
                </a:solidFill>
                <a:latin typeface="Calibri"/>
                <a:ea typeface="+mn-ea"/>
                <a:cs typeface="+mn-cs"/>
              </a:rPr>
              <a:t>Las células que tienen la misma función se agrupan para formar tejidos.</a:t>
            </a:r>
          </a:p>
          <a:p>
            <a:pPr marL="742950" lvl="1" indent="-285750" algn="l" defTabSz="914400">
              <a:spcBef>
                <a:spcPct val="20000"/>
              </a:spcBef>
              <a:buClr>
                <a:schemeClr val="tx1"/>
              </a:buClr>
              <a:buFont typeface="Arial"/>
              <a:buChar char="–"/>
            </a:pPr>
            <a:r>
              <a:rPr lang="es-ES" sz="2700" b="0" i="0" dirty="0" smtClean="0">
                <a:solidFill>
                  <a:schemeClr val="tx1"/>
                </a:solidFill>
                <a:latin typeface="Calibri"/>
                <a:ea typeface="+mn-ea"/>
                <a:cs typeface="+mn-cs"/>
              </a:rPr>
              <a:t>Las células del corazón se agrupan para formar el tejido muscular </a:t>
            </a:r>
            <a:r>
              <a:rPr lang="es-ES" sz="2700" b="0" i="0" dirty="0" smtClean="0">
                <a:solidFill>
                  <a:schemeClr val="tx1"/>
                </a:solidFill>
                <a:latin typeface="Calibri"/>
                <a:ea typeface="+mn-ea"/>
                <a:cs typeface="+mn-cs"/>
              </a:rPr>
              <a:t>cardíaco.               </a:t>
            </a:r>
            <a:endParaRPr lang="es-ES" sz="2700" b="0" i="0" dirty="0" smtClean="0">
              <a:solidFill>
                <a:schemeClr val="tx1"/>
              </a:solidFill>
              <a:latin typeface="Calibri"/>
              <a:ea typeface="+mn-ea"/>
              <a:cs typeface="+mn-cs"/>
            </a:endParaRPr>
          </a:p>
          <a:p>
            <a:pPr marL="342900" indent="-342900" algn="l" defTabSz="914400">
              <a:spcBef>
                <a:spcPct val="20000"/>
              </a:spcBef>
              <a:buClr>
                <a:schemeClr val="tx1"/>
              </a:buClr>
              <a:buFont typeface="Arial"/>
              <a:buChar char="•"/>
            </a:pPr>
            <a:r>
              <a:rPr lang="es-ES" sz="3100" b="0" i="0" dirty="0" smtClean="0">
                <a:solidFill>
                  <a:schemeClr val="tx1"/>
                </a:solidFill>
                <a:latin typeface="Calibri"/>
                <a:ea typeface="+mn-ea"/>
                <a:cs typeface="+mn-cs"/>
              </a:rPr>
              <a:t>Los tejidos, a su vez, se agrupan para formar órganos.</a:t>
            </a:r>
          </a:p>
          <a:p>
            <a:pPr marL="742950" lvl="1" indent="-285750" algn="l" defTabSz="914400">
              <a:spcBef>
                <a:spcPct val="20000"/>
              </a:spcBef>
              <a:buClr>
                <a:schemeClr val="tx1"/>
              </a:buClr>
              <a:buFont typeface="Arial"/>
              <a:buChar char="–"/>
            </a:pPr>
            <a:r>
              <a:rPr lang="es-ES" sz="2700" b="0" i="0" dirty="0" smtClean="0">
                <a:solidFill>
                  <a:schemeClr val="tx1"/>
                </a:solidFill>
                <a:latin typeface="Calibri"/>
                <a:ea typeface="+mn-ea"/>
                <a:cs typeface="+mn-cs"/>
              </a:rPr>
              <a:t>El tejido muscular cardíaco forma el corazón y permite que éste </a:t>
            </a:r>
            <a:r>
              <a:rPr lang="es-ES" sz="2700" b="0" i="0" dirty="0" smtClean="0">
                <a:solidFill>
                  <a:schemeClr val="tx1"/>
                </a:solidFill>
                <a:latin typeface="Calibri"/>
                <a:ea typeface="+mn-ea"/>
                <a:cs typeface="+mn-cs"/>
              </a:rPr>
              <a:t>lata.</a:t>
            </a:r>
            <a:endParaRPr lang="es-ES" sz="2700" b="0" i="0" dirty="0">
              <a:solidFill>
                <a:schemeClr val="tx1"/>
              </a:solidFill>
              <a:latin typeface="Calibri"/>
              <a:ea typeface="+mn-ea"/>
              <a:cs typeface="+mn-cs"/>
            </a:endParaRPr>
          </a:p>
        </p:txBody>
      </p:sp>
      <p:pic>
        <p:nvPicPr>
          <p:cNvPr id="1026" name="Picture 2" descr="C:\Users\XPS16_Jeff O\Desktop\cell_division-02.png"/>
          <p:cNvPicPr>
            <a:picLocks noChangeAspect="1" noChangeArrowheads="1"/>
          </p:cNvPicPr>
          <p:nvPr/>
        </p:nvPicPr>
        <p:blipFill>
          <a:blip r:embed="rId3" cstate="print"/>
          <a:srcRect/>
          <a:stretch>
            <a:fillRect/>
          </a:stretch>
        </p:blipFill>
        <p:spPr bwMode="auto">
          <a:xfrm>
            <a:off x="6629400" y="914400"/>
            <a:ext cx="2743200" cy="5486400"/>
          </a:xfrm>
          <a:prstGeom prst="rect">
            <a:avLst/>
          </a:prstGeom>
          <a:noFill/>
        </p:spPr>
      </p:pic>
      <p:sp>
        <p:nvSpPr>
          <p:cNvPr id="4" name="Slide Number Placeholder 7"/>
          <p:cNvSpPr>
            <a:spLocks noGrp="1"/>
          </p:cNvSpPr>
          <p:nvPr>
            <p:ph type="sldNum" sz="quarter" idx="12"/>
          </p:nvPr>
        </p:nvSpPr>
        <p:spPr>
          <a:xfrm>
            <a:off x="152400" y="6553200"/>
            <a:ext cx="1219200" cy="304800"/>
          </a:xfrm>
        </p:spPr>
        <p:txBody>
          <a:bodyPr/>
          <a:lstStyle/>
          <a:p>
            <a:pPr algn="l" defTabSz="914400">
              <a:buNone/>
            </a:pPr>
            <a:r>
              <a:rPr lang="es-ES" sz="1400" b="0" i="0" dirty="0" smtClean="0">
                <a:solidFill>
                  <a:schemeClr val="tx1">
                    <a:tint val="75000"/>
                  </a:schemeClr>
                </a:solidFill>
                <a:latin typeface="Calibri"/>
                <a:ea typeface="+mn-ea"/>
                <a:cs typeface="+mn-cs"/>
              </a:rPr>
              <a:t>Página </a:t>
            </a:r>
            <a:fld id="{108BDB1A-C837-4046-A5C6-B91777A2EEF8}" type="slidenum">
              <a:rPr lang="es-ES" sz="1400" b="0" i="0" smtClean="0">
                <a:solidFill>
                  <a:schemeClr val="tx1">
                    <a:tint val="75000"/>
                  </a:schemeClr>
                </a:solidFill>
                <a:latin typeface="Calibri"/>
                <a:ea typeface="+mn-ea"/>
                <a:cs typeface="+mn-cs"/>
              </a:rPr>
              <a:pPr algn="l" defTabSz="914400">
                <a:buNone/>
              </a:pPr>
              <a:t>2</a:t>
            </a:fld>
            <a:endParaRPr lang="es-ES" sz="1400" dirty="0"/>
          </a:p>
        </p:txBody>
      </p:sp>
      <p:sp>
        <p:nvSpPr>
          <p:cNvPr id="5" name="Footer Placeholder 8"/>
          <p:cNvSpPr>
            <a:spLocks noGrp="1"/>
          </p:cNvSpPr>
          <p:nvPr>
            <p:ph type="ftr" sz="quarter" idx="11"/>
          </p:nvPr>
        </p:nvSpPr>
        <p:spPr>
          <a:xfrm>
            <a:off x="1676400" y="6553200"/>
            <a:ext cx="4038600" cy="304800"/>
          </a:xfrm>
        </p:spPr>
        <p:txBody>
          <a:bodyPr/>
          <a:lstStyle/>
          <a:p>
            <a:pPr algn="l"/>
            <a:r>
              <a:rPr lang="es-ES" sz="1400" b="1" dirty="0" smtClean="0">
                <a:solidFill>
                  <a:schemeClr val="bg1"/>
                </a:solidFill>
              </a:rPr>
              <a:t>¿Qué Es El Cáncer?</a:t>
            </a:r>
            <a:endParaRPr lang="es-ES" sz="1400"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a:spcBef>
                <a:spcPct val="0"/>
              </a:spcBef>
              <a:buNone/>
            </a:pPr>
            <a:r>
              <a:rPr lang="es-ES" sz="4400" b="0" i="0" dirty="0" smtClean="0">
                <a:solidFill>
                  <a:schemeClr val="tx1"/>
                </a:solidFill>
                <a:latin typeface="Calibri"/>
                <a:ea typeface="+mj-ea"/>
                <a:cs typeface="+mj-cs"/>
              </a:rPr>
              <a:t>Ciclo de </a:t>
            </a:r>
            <a:r>
              <a:rPr lang="es-ES" sz="4400" b="0" i="0" dirty="0" smtClean="0">
                <a:solidFill>
                  <a:schemeClr val="tx1"/>
                </a:solidFill>
                <a:latin typeface="Calibri"/>
                <a:ea typeface="+mj-ea"/>
                <a:cs typeface="+mj-cs"/>
              </a:rPr>
              <a:t>Vida </a:t>
            </a:r>
            <a:r>
              <a:rPr lang="es-ES" sz="4400" b="0" i="0" dirty="0" smtClean="0">
                <a:solidFill>
                  <a:schemeClr val="tx1"/>
                </a:solidFill>
                <a:latin typeface="Calibri"/>
                <a:ea typeface="+mj-ea"/>
                <a:cs typeface="+mj-cs"/>
              </a:rPr>
              <a:t>de </a:t>
            </a:r>
            <a:r>
              <a:rPr lang="es-ES" sz="4400" b="0" i="0" dirty="0" smtClean="0">
                <a:solidFill>
                  <a:schemeClr val="tx1"/>
                </a:solidFill>
                <a:latin typeface="Calibri"/>
                <a:ea typeface="+mj-ea"/>
                <a:cs typeface="+mj-cs"/>
              </a:rPr>
              <a:t>Una Célula Normal</a:t>
            </a:r>
            <a:endParaRPr lang="es-ES" dirty="0"/>
          </a:p>
        </p:txBody>
      </p:sp>
      <p:sp>
        <p:nvSpPr>
          <p:cNvPr id="5" name="Content Placeholder 4"/>
          <p:cNvSpPr>
            <a:spLocks noGrp="1"/>
          </p:cNvSpPr>
          <p:nvPr>
            <p:ph sz="half" idx="2"/>
          </p:nvPr>
        </p:nvSpPr>
        <p:spPr>
          <a:xfrm>
            <a:off x="457200" y="1600200"/>
            <a:ext cx="4040188" cy="4525963"/>
          </a:xfrm>
        </p:spPr>
        <p:txBody>
          <a:bodyPr>
            <a:normAutofit lnSpcReduction="10000"/>
          </a:bodyPr>
          <a:lstStyle/>
          <a:p>
            <a:pPr marL="342900" indent="-342900" algn="l" defTabSz="914400">
              <a:spcBef>
                <a:spcPct val="20000"/>
              </a:spcBef>
              <a:buClr>
                <a:schemeClr val="tx1"/>
              </a:buClr>
              <a:buFont typeface="Arial"/>
              <a:buChar char="•"/>
            </a:pPr>
            <a:r>
              <a:rPr lang="es-ES" sz="2400" b="0" i="0" dirty="0" smtClean="0">
                <a:solidFill>
                  <a:schemeClr val="tx1"/>
                </a:solidFill>
                <a:latin typeface="Calibri"/>
                <a:ea typeface="+mn-ea"/>
                <a:cs typeface="+mn-cs"/>
              </a:rPr>
              <a:t>Las células sanas y normales crecen y se dividen para formar otras dos células sanas.</a:t>
            </a:r>
          </a:p>
          <a:p>
            <a:pPr marL="342900" indent="-342900" algn="l" defTabSz="914400">
              <a:spcBef>
                <a:spcPct val="20000"/>
              </a:spcBef>
              <a:buClr>
                <a:schemeClr val="tx1"/>
              </a:buClr>
              <a:buFont typeface="Arial"/>
              <a:buChar char="•"/>
            </a:pPr>
            <a:r>
              <a:rPr lang="es-ES" sz="2400" b="0" i="0" dirty="0" smtClean="0">
                <a:solidFill>
                  <a:schemeClr val="tx1"/>
                </a:solidFill>
                <a:latin typeface="Calibri"/>
                <a:ea typeface="+mn-ea"/>
                <a:cs typeface="+mn-cs"/>
              </a:rPr>
              <a:t>Siguen creciendo y dividiéndose regularmente hasta que se enferman o se lesionan por la edad.</a:t>
            </a:r>
          </a:p>
          <a:p>
            <a:pPr marL="342900" indent="-342900" algn="l" defTabSz="914400">
              <a:spcBef>
                <a:spcPct val="20000"/>
              </a:spcBef>
              <a:buClr>
                <a:schemeClr val="tx1"/>
              </a:buClr>
              <a:buFont typeface="Arial"/>
              <a:buChar char="•"/>
            </a:pPr>
            <a:r>
              <a:rPr lang="es-ES" sz="2400" b="0" i="0" dirty="0" smtClean="0">
                <a:solidFill>
                  <a:schemeClr val="tx1"/>
                </a:solidFill>
                <a:latin typeface="Calibri"/>
                <a:ea typeface="+mn-ea"/>
                <a:cs typeface="+mn-cs"/>
              </a:rPr>
              <a:t>Cuando una célula se </a:t>
            </a:r>
            <a:r>
              <a:rPr lang="es-ES" dirty="0" smtClean="0">
                <a:latin typeface="Calibri"/>
              </a:rPr>
              <a:t>daña</a:t>
            </a:r>
            <a:r>
              <a:rPr lang="es-ES" sz="2400" b="0" i="0" dirty="0" smtClean="0">
                <a:solidFill>
                  <a:schemeClr val="tx1"/>
                </a:solidFill>
                <a:latin typeface="Calibri"/>
                <a:ea typeface="+mn-ea"/>
                <a:cs typeface="+mn-cs"/>
              </a:rPr>
              <a:t>, el cuerpo la elimina para que no siga dividiéndose y produciendo otras células enfermas y anormales.</a:t>
            </a:r>
            <a:endParaRPr lang="es-ES" dirty="0"/>
          </a:p>
        </p:txBody>
      </p:sp>
      <p:pic>
        <p:nvPicPr>
          <p:cNvPr id="10" name="Content Placeholder 9" descr="normal cell_division-02 2011 0127.JPG"/>
          <p:cNvPicPr>
            <a:picLocks noGrp="1" noChangeAspect="1"/>
          </p:cNvPicPr>
          <p:nvPr>
            <p:ph sz="quarter" idx="4"/>
          </p:nvPr>
        </p:nvPicPr>
        <p:blipFill>
          <a:blip r:embed="rId3" cstate="print"/>
          <a:stretch>
            <a:fillRect/>
          </a:stretch>
        </p:blipFill>
        <p:spPr>
          <a:xfrm>
            <a:off x="4648200" y="1524000"/>
            <a:ext cx="4362513" cy="4449763"/>
          </a:xfrm>
        </p:spPr>
      </p:pic>
      <p:sp>
        <p:nvSpPr>
          <p:cNvPr id="6" name="Footer Placeholder 8"/>
          <p:cNvSpPr>
            <a:spLocks noGrp="1"/>
          </p:cNvSpPr>
          <p:nvPr>
            <p:ph type="ftr" sz="quarter" idx="11"/>
          </p:nvPr>
        </p:nvSpPr>
        <p:spPr>
          <a:xfrm>
            <a:off x="1676400" y="6553200"/>
            <a:ext cx="4038600" cy="304800"/>
          </a:xfrm>
        </p:spPr>
        <p:txBody>
          <a:bodyPr/>
          <a:lstStyle/>
          <a:p>
            <a:pPr algn="l"/>
            <a:r>
              <a:rPr lang="es-ES" sz="1400" b="1" dirty="0" smtClean="0">
                <a:solidFill>
                  <a:schemeClr val="bg1"/>
                </a:solidFill>
              </a:rPr>
              <a:t>¿Qué Es El Cáncer?</a:t>
            </a:r>
            <a:endParaRPr lang="es-ES" sz="1400" dirty="0">
              <a:solidFill>
                <a:schemeClr val="bg1"/>
              </a:solidFill>
            </a:endParaRPr>
          </a:p>
        </p:txBody>
      </p:sp>
      <p:sp>
        <p:nvSpPr>
          <p:cNvPr id="7" name="Slide Number Placeholder 7"/>
          <p:cNvSpPr>
            <a:spLocks noGrp="1"/>
          </p:cNvSpPr>
          <p:nvPr>
            <p:ph type="sldNum" sz="quarter" idx="12"/>
          </p:nvPr>
        </p:nvSpPr>
        <p:spPr>
          <a:xfrm>
            <a:off x="152400" y="6553200"/>
            <a:ext cx="1219200" cy="304800"/>
          </a:xfrm>
        </p:spPr>
        <p:txBody>
          <a:bodyPr/>
          <a:lstStyle/>
          <a:p>
            <a:pPr algn="l" defTabSz="914400">
              <a:buNone/>
            </a:pPr>
            <a:r>
              <a:rPr lang="es-ES" sz="1400" b="0" i="0" dirty="0" smtClean="0">
                <a:solidFill>
                  <a:schemeClr val="tx1">
                    <a:tint val="75000"/>
                  </a:schemeClr>
                </a:solidFill>
                <a:latin typeface="Calibri"/>
                <a:ea typeface="+mn-ea"/>
                <a:cs typeface="+mn-cs"/>
              </a:rPr>
              <a:t>Página </a:t>
            </a:r>
            <a:fld id="{108BDB1A-C837-4046-A5C6-B91777A2EEF8}" type="slidenum">
              <a:rPr lang="es-ES" sz="1400" b="0" i="0" smtClean="0">
                <a:solidFill>
                  <a:schemeClr val="tx1">
                    <a:tint val="75000"/>
                  </a:schemeClr>
                </a:solidFill>
                <a:latin typeface="Calibri"/>
                <a:ea typeface="+mn-ea"/>
                <a:cs typeface="+mn-cs"/>
              </a:rPr>
              <a:pPr algn="l" defTabSz="914400">
                <a:buNone/>
              </a:pPr>
              <a:t>3</a:t>
            </a:fld>
            <a:endParaRPr lang="es-ES" sz="1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algn="ctr" defTabSz="914400">
              <a:spcBef>
                <a:spcPct val="0"/>
              </a:spcBef>
              <a:buNone/>
            </a:pPr>
            <a:r>
              <a:rPr lang="es-ES" sz="4400" b="0" i="0" dirty="0" smtClean="0">
                <a:solidFill>
                  <a:schemeClr val="tx1"/>
                </a:solidFill>
                <a:latin typeface="Calibri"/>
                <a:ea typeface="+mj-ea"/>
                <a:cs typeface="+mj-cs"/>
              </a:rPr>
              <a:t>Ciclo de </a:t>
            </a:r>
            <a:r>
              <a:rPr lang="es-ES" sz="4400" b="0" i="0" dirty="0" smtClean="0">
                <a:solidFill>
                  <a:schemeClr val="tx1"/>
                </a:solidFill>
                <a:latin typeface="Calibri"/>
                <a:ea typeface="+mj-ea"/>
                <a:cs typeface="+mj-cs"/>
              </a:rPr>
              <a:t>Vida </a:t>
            </a:r>
            <a:r>
              <a:rPr lang="es-ES" sz="4400" b="0" i="0" dirty="0" smtClean="0">
                <a:solidFill>
                  <a:schemeClr val="tx1"/>
                </a:solidFill>
                <a:latin typeface="Calibri"/>
                <a:ea typeface="+mj-ea"/>
                <a:cs typeface="+mj-cs"/>
              </a:rPr>
              <a:t>de </a:t>
            </a:r>
            <a:r>
              <a:rPr lang="es-ES" sz="4400" b="0" i="0" dirty="0" smtClean="0">
                <a:solidFill>
                  <a:schemeClr val="tx1"/>
                </a:solidFill>
                <a:latin typeface="Calibri"/>
                <a:ea typeface="+mj-ea"/>
                <a:cs typeface="+mj-cs"/>
              </a:rPr>
              <a:t>Una Célula Cancerígena</a:t>
            </a:r>
            <a:endParaRPr lang="es-ES" sz="2200" dirty="0"/>
          </a:p>
        </p:txBody>
      </p:sp>
      <p:sp>
        <p:nvSpPr>
          <p:cNvPr id="3" name="Content Placeholder 2"/>
          <p:cNvSpPr>
            <a:spLocks noGrp="1"/>
          </p:cNvSpPr>
          <p:nvPr>
            <p:ph sz="half" idx="1"/>
          </p:nvPr>
        </p:nvSpPr>
        <p:spPr>
          <a:xfrm>
            <a:off x="381000" y="1371600"/>
            <a:ext cx="4495800" cy="5257800"/>
          </a:xfrm>
        </p:spPr>
        <p:txBody>
          <a:bodyPr>
            <a:normAutofit fontScale="62500" lnSpcReduction="20000"/>
          </a:bodyPr>
          <a:lstStyle/>
          <a:p>
            <a:pPr marL="342900" indent="-342900" algn="l" defTabSz="914400">
              <a:spcBef>
                <a:spcPct val="20000"/>
              </a:spcBef>
              <a:buClr>
                <a:schemeClr val="tx1"/>
              </a:buClr>
              <a:buFont typeface="Arial"/>
              <a:buChar char="•"/>
            </a:pPr>
            <a:r>
              <a:rPr lang="es-ES" sz="2800" b="0" i="0" dirty="0" smtClean="0">
                <a:solidFill>
                  <a:schemeClr val="tx1"/>
                </a:solidFill>
                <a:latin typeface="Calibri"/>
                <a:ea typeface="+mn-ea"/>
                <a:cs typeface="+mn-cs"/>
              </a:rPr>
              <a:t>Cáncer es un término general que se le da a un grupo de más de 100 enfermedades causadas por el crecimiento de células anormales en el cuerpo.</a:t>
            </a:r>
          </a:p>
          <a:p>
            <a:pPr marL="342900" indent="-342900" algn="l" defTabSz="914400">
              <a:spcBef>
                <a:spcPct val="20000"/>
              </a:spcBef>
              <a:buClr>
                <a:schemeClr val="tx1"/>
              </a:buClr>
              <a:buFont typeface="Arial"/>
              <a:buChar char="•"/>
            </a:pPr>
            <a:r>
              <a:rPr lang="es-ES" sz="2800" b="0" i="0" dirty="0" smtClean="0">
                <a:solidFill>
                  <a:schemeClr val="tx1"/>
                </a:solidFill>
                <a:latin typeface="Calibri"/>
                <a:ea typeface="+mn-ea"/>
                <a:cs typeface="+mn-cs"/>
              </a:rPr>
              <a:t>El cáncer comienza con una única célula anormal en alguna parte del cuerpo. </a:t>
            </a:r>
          </a:p>
          <a:p>
            <a:pPr marL="342900" indent="-342900" algn="l" defTabSz="914400">
              <a:spcBef>
                <a:spcPct val="20000"/>
              </a:spcBef>
              <a:buClr>
                <a:schemeClr val="tx1"/>
              </a:buClr>
              <a:buFont typeface="Arial"/>
              <a:buChar char="•"/>
            </a:pPr>
            <a:r>
              <a:rPr lang="es-ES" sz="2800" b="0" i="0" dirty="0" smtClean="0">
                <a:solidFill>
                  <a:schemeClr val="tx1"/>
                </a:solidFill>
                <a:latin typeface="Calibri"/>
                <a:ea typeface="+mn-ea"/>
                <a:cs typeface="+mn-cs"/>
              </a:rPr>
              <a:t>Esta célula anormal crece rápidamente y se divide en nuevas células anormales que el cuerpo no logra identificar ni eliminar.</a:t>
            </a:r>
          </a:p>
          <a:p>
            <a:pPr marL="342900" indent="-342900" algn="l" defTabSz="914400">
              <a:spcBef>
                <a:spcPct val="20000"/>
              </a:spcBef>
              <a:buClr>
                <a:schemeClr val="tx1"/>
              </a:buClr>
              <a:buFont typeface="Arial"/>
              <a:buChar char="•"/>
            </a:pPr>
            <a:r>
              <a:rPr lang="es-ES" sz="2800" b="0" i="0" dirty="0" smtClean="0">
                <a:solidFill>
                  <a:schemeClr val="tx1"/>
                </a:solidFill>
                <a:latin typeface="Calibri"/>
                <a:ea typeface="+mn-ea"/>
                <a:cs typeface="+mn-cs"/>
              </a:rPr>
              <a:t>Estas células anormales se agrupan y forman un tumor.</a:t>
            </a:r>
          </a:p>
          <a:p>
            <a:pPr marL="342900" indent="-342900" algn="l" defTabSz="914400">
              <a:spcBef>
                <a:spcPct val="20000"/>
              </a:spcBef>
              <a:buClr>
                <a:schemeClr val="tx1"/>
              </a:buClr>
              <a:buFont typeface="Arial"/>
              <a:buChar char="•"/>
            </a:pPr>
            <a:r>
              <a:rPr lang="es-ES" sz="2800" b="0" i="0" spc="-30" dirty="0" smtClean="0">
                <a:solidFill>
                  <a:schemeClr val="tx1"/>
                </a:solidFill>
                <a:latin typeface="Calibri"/>
                <a:ea typeface="+mn-ea"/>
                <a:cs typeface="+mn-cs"/>
              </a:rPr>
              <a:t>El cáncer es el punto en el cual las células se han desarrollado y han formado un tumor.</a:t>
            </a:r>
          </a:p>
          <a:p>
            <a:pPr marL="342900" indent="-342900" algn="l" defTabSz="914400">
              <a:spcBef>
                <a:spcPct val="20000"/>
              </a:spcBef>
              <a:buClr>
                <a:schemeClr val="tx1"/>
              </a:buClr>
              <a:buFont typeface="Arial"/>
              <a:buChar char="•"/>
            </a:pPr>
            <a:r>
              <a:rPr lang="es-ES" sz="2800" b="0" i="0" dirty="0" smtClean="0">
                <a:solidFill>
                  <a:schemeClr val="tx1"/>
                </a:solidFill>
                <a:latin typeface="Calibri"/>
                <a:ea typeface="+mn-ea"/>
                <a:cs typeface="+mn-cs"/>
              </a:rPr>
              <a:t>Estas células anormales se adhieren a los tejidos del cuerpo, y éste no puede defenderse contra ellas. </a:t>
            </a:r>
          </a:p>
          <a:p>
            <a:pPr marL="342900" indent="-342900" algn="l" defTabSz="914400">
              <a:spcBef>
                <a:spcPct val="20000"/>
              </a:spcBef>
              <a:buClr>
                <a:schemeClr val="tx1"/>
              </a:buClr>
              <a:buFont typeface="Arial"/>
              <a:buChar char="•"/>
            </a:pPr>
            <a:r>
              <a:rPr lang="es-ES" sz="2800" b="0" i="0" dirty="0" smtClean="0">
                <a:solidFill>
                  <a:schemeClr val="tx1"/>
                </a:solidFill>
                <a:latin typeface="Calibri"/>
                <a:ea typeface="+mn-ea"/>
                <a:cs typeface="+mn-cs"/>
              </a:rPr>
              <a:t>Estas células comienzan a reemplazar de manera gradual a las células sanas, las cuales mueren.</a:t>
            </a:r>
          </a:p>
          <a:p>
            <a:pPr marL="342900" indent="-342900" algn="l" defTabSz="914400">
              <a:spcBef>
                <a:spcPct val="20000"/>
              </a:spcBef>
              <a:buFont typeface="Arial"/>
              <a:buChar char="•"/>
            </a:pPr>
            <a:endParaRPr lang="es-ES" dirty="0"/>
          </a:p>
        </p:txBody>
      </p:sp>
      <p:pic>
        <p:nvPicPr>
          <p:cNvPr id="6" name="Content Placeholder 5" descr="cell_division-02 2011 0125 (3).JPG"/>
          <p:cNvPicPr>
            <a:picLocks noGrp="1" noChangeAspect="1"/>
          </p:cNvPicPr>
          <p:nvPr>
            <p:ph sz="half" idx="2"/>
          </p:nvPr>
        </p:nvPicPr>
        <p:blipFill>
          <a:blip r:embed="rId3" cstate="print"/>
          <a:stretch>
            <a:fillRect/>
          </a:stretch>
        </p:blipFill>
        <p:spPr>
          <a:xfrm>
            <a:off x="4800600" y="1600200"/>
            <a:ext cx="4246603" cy="4314627"/>
          </a:xfrm>
        </p:spPr>
      </p:pic>
      <p:sp>
        <p:nvSpPr>
          <p:cNvPr id="5" name="Footer Placeholder 8"/>
          <p:cNvSpPr>
            <a:spLocks noGrp="1"/>
          </p:cNvSpPr>
          <p:nvPr>
            <p:ph type="ftr" sz="quarter" idx="11"/>
          </p:nvPr>
        </p:nvSpPr>
        <p:spPr>
          <a:xfrm>
            <a:off x="1676400" y="6553200"/>
            <a:ext cx="4038600" cy="304800"/>
          </a:xfrm>
        </p:spPr>
        <p:txBody>
          <a:bodyPr/>
          <a:lstStyle/>
          <a:p>
            <a:pPr algn="l"/>
            <a:r>
              <a:rPr lang="es-ES" sz="1400" b="1" dirty="0" smtClean="0">
                <a:solidFill>
                  <a:schemeClr val="bg1"/>
                </a:solidFill>
              </a:rPr>
              <a:t>¿Qué Es El Cáncer?</a:t>
            </a:r>
            <a:endParaRPr lang="es-ES" sz="1400" dirty="0">
              <a:solidFill>
                <a:schemeClr val="bg1"/>
              </a:solidFill>
            </a:endParaRPr>
          </a:p>
        </p:txBody>
      </p:sp>
      <p:sp>
        <p:nvSpPr>
          <p:cNvPr id="7" name="Slide Number Placeholder 7"/>
          <p:cNvSpPr>
            <a:spLocks noGrp="1"/>
          </p:cNvSpPr>
          <p:nvPr>
            <p:ph type="sldNum" sz="quarter" idx="12"/>
          </p:nvPr>
        </p:nvSpPr>
        <p:spPr>
          <a:xfrm>
            <a:off x="152400" y="6553200"/>
            <a:ext cx="1219200" cy="304800"/>
          </a:xfrm>
        </p:spPr>
        <p:txBody>
          <a:bodyPr/>
          <a:lstStyle/>
          <a:p>
            <a:pPr algn="l" defTabSz="914400">
              <a:buNone/>
            </a:pPr>
            <a:r>
              <a:rPr lang="es-ES" sz="1400" b="0" i="0" dirty="0" smtClean="0">
                <a:solidFill>
                  <a:schemeClr val="tx1">
                    <a:tint val="75000"/>
                  </a:schemeClr>
                </a:solidFill>
                <a:latin typeface="Calibri"/>
                <a:ea typeface="+mn-ea"/>
                <a:cs typeface="+mn-cs"/>
              </a:rPr>
              <a:t>Página </a:t>
            </a:r>
            <a:fld id="{108BDB1A-C837-4046-A5C6-B91777A2EEF8}" type="slidenum">
              <a:rPr lang="es-ES" sz="1400" b="0" i="0" smtClean="0">
                <a:solidFill>
                  <a:schemeClr val="tx1">
                    <a:tint val="75000"/>
                  </a:schemeClr>
                </a:solidFill>
                <a:latin typeface="Calibri"/>
                <a:ea typeface="+mn-ea"/>
                <a:cs typeface="+mn-cs"/>
              </a:rPr>
              <a:pPr algn="l" defTabSz="914400">
                <a:buNone/>
              </a:pPr>
              <a:t>4</a:t>
            </a:fld>
            <a:endParaRPr lang="es-ES" sz="1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defTabSz="914400">
              <a:spcBef>
                <a:spcPct val="0"/>
              </a:spcBef>
              <a:buNone/>
            </a:pPr>
            <a:r>
              <a:rPr lang="es-ES" sz="4400" b="0" i="0" dirty="0" smtClean="0">
                <a:solidFill>
                  <a:schemeClr val="tx1"/>
                </a:solidFill>
                <a:latin typeface="Calibri"/>
                <a:ea typeface="+mj-ea"/>
                <a:cs typeface="+mj-cs"/>
              </a:rPr>
              <a:t>Clasificación del </a:t>
            </a:r>
            <a:r>
              <a:rPr lang="es-ES" sz="4400" b="0" i="0" dirty="0" smtClean="0">
                <a:solidFill>
                  <a:schemeClr val="tx1"/>
                </a:solidFill>
                <a:latin typeface="Calibri"/>
                <a:ea typeface="+mj-ea"/>
                <a:cs typeface="+mj-cs"/>
              </a:rPr>
              <a:t>Cáncer</a:t>
            </a:r>
            <a:endParaRPr lang="es-ES" sz="2000" dirty="0"/>
          </a:p>
        </p:txBody>
      </p:sp>
      <p:sp>
        <p:nvSpPr>
          <p:cNvPr id="3" name="Content Placeholder 2"/>
          <p:cNvSpPr>
            <a:spLocks noGrp="1"/>
          </p:cNvSpPr>
          <p:nvPr>
            <p:ph idx="1"/>
          </p:nvPr>
        </p:nvSpPr>
        <p:spPr>
          <a:xfrm>
            <a:off x="457200" y="1447800"/>
            <a:ext cx="8229600" cy="4953000"/>
          </a:xfrm>
        </p:spPr>
        <p:txBody>
          <a:bodyPr>
            <a:normAutofit fontScale="70000" lnSpcReduction="20000"/>
          </a:bodyPr>
          <a:lstStyle/>
          <a:p>
            <a:pPr marL="342900" indent="-342900" algn="l" defTabSz="914400">
              <a:spcBef>
                <a:spcPct val="20000"/>
              </a:spcBef>
              <a:buClr>
                <a:schemeClr val="tx1"/>
              </a:buClr>
              <a:buFont typeface="Arial"/>
              <a:buChar char="•"/>
            </a:pPr>
            <a:r>
              <a:rPr lang="es-ES" sz="3200" b="0" i="0" dirty="0" smtClean="0">
                <a:solidFill>
                  <a:schemeClr val="tx1"/>
                </a:solidFill>
                <a:latin typeface="Calibri"/>
                <a:ea typeface="+mn-ea"/>
                <a:cs typeface="+mn-cs"/>
              </a:rPr>
              <a:t>Por lo general, el cáncer se clasifica según su "etapa". La etapa se refiere a la gravedad del cáncer. </a:t>
            </a:r>
            <a:endParaRPr lang="es-ES" dirty="0" smtClean="0"/>
          </a:p>
          <a:p>
            <a:pPr marL="342900" indent="-342900" algn="l" defTabSz="914400">
              <a:spcBef>
                <a:spcPct val="20000"/>
              </a:spcBef>
              <a:buClr>
                <a:schemeClr val="tx1"/>
              </a:buClr>
              <a:buFont typeface="Arial"/>
              <a:buChar char="•"/>
            </a:pPr>
            <a:r>
              <a:rPr lang="es-ES" sz="3200" b="0" i="0" dirty="0" smtClean="0">
                <a:solidFill>
                  <a:schemeClr val="tx1"/>
                </a:solidFill>
                <a:latin typeface="Calibri"/>
                <a:ea typeface="+mn-ea"/>
                <a:cs typeface="+mn-cs"/>
              </a:rPr>
              <a:t>Etapa 0:</a:t>
            </a:r>
            <a:endParaRPr lang="es-ES" dirty="0" smtClean="0"/>
          </a:p>
          <a:p>
            <a:pPr marL="742950" lvl="1" indent="-285750" algn="l" defTabSz="914400">
              <a:spcBef>
                <a:spcPct val="20000"/>
              </a:spcBef>
              <a:buClr>
                <a:schemeClr val="tx1"/>
              </a:buClr>
              <a:buFont typeface="Arial"/>
              <a:buChar char="–"/>
            </a:pPr>
            <a:r>
              <a:rPr lang="es-ES" sz="2800" b="0" i="0" dirty="0" smtClean="0">
                <a:solidFill>
                  <a:schemeClr val="tx1"/>
                </a:solidFill>
                <a:latin typeface="Calibri"/>
                <a:ea typeface="+mn-ea"/>
                <a:cs typeface="+mn-cs"/>
              </a:rPr>
              <a:t>Las células anormales permanecen donde se las descubrió. A este nivel, estas células no son </a:t>
            </a:r>
            <a:r>
              <a:rPr lang="es-ES" sz="2800" b="0" i="0" dirty="0" smtClean="0">
                <a:solidFill>
                  <a:schemeClr val="tx1"/>
                </a:solidFill>
                <a:latin typeface="Calibri"/>
                <a:ea typeface="+mn-ea"/>
                <a:cs typeface="+mn-cs"/>
              </a:rPr>
              <a:t>cáncer.</a:t>
            </a:r>
            <a:endParaRPr lang="es-ES" dirty="0" smtClean="0"/>
          </a:p>
          <a:p>
            <a:pPr marL="342900" indent="-342900" algn="l" defTabSz="914400">
              <a:spcBef>
                <a:spcPct val="20000"/>
              </a:spcBef>
              <a:buClr>
                <a:schemeClr val="tx1"/>
              </a:buClr>
              <a:buFont typeface="Arial"/>
              <a:buChar char="•"/>
            </a:pPr>
            <a:r>
              <a:rPr lang="es-ES" sz="3200" b="0" i="0" dirty="0" smtClean="0">
                <a:solidFill>
                  <a:schemeClr val="tx1"/>
                </a:solidFill>
                <a:latin typeface="Calibri"/>
                <a:ea typeface="+mn-ea"/>
                <a:cs typeface="+mn-cs"/>
              </a:rPr>
              <a:t>Etapa I:</a:t>
            </a:r>
            <a:endParaRPr lang="es-ES" dirty="0" smtClean="0"/>
          </a:p>
          <a:p>
            <a:pPr marL="742950" lvl="1" indent="-285750" algn="l" defTabSz="914400">
              <a:spcBef>
                <a:spcPct val="20000"/>
              </a:spcBef>
              <a:buClr>
                <a:schemeClr val="tx1"/>
              </a:buClr>
              <a:buFont typeface="Arial"/>
              <a:buChar char="–"/>
            </a:pPr>
            <a:r>
              <a:rPr lang="es-ES" sz="2800" b="0" i="0" dirty="0" smtClean="0">
                <a:solidFill>
                  <a:schemeClr val="tx1"/>
                </a:solidFill>
                <a:latin typeface="Calibri"/>
                <a:ea typeface="+mn-ea"/>
                <a:cs typeface="+mn-cs"/>
              </a:rPr>
              <a:t>El cáncer se limita al tejido donde fue descubierto y hay evidencias de crecimiento de un tumor.</a:t>
            </a:r>
          </a:p>
          <a:p>
            <a:pPr marL="342900" indent="-342900" algn="l" defTabSz="914400">
              <a:spcBef>
                <a:spcPct val="20000"/>
              </a:spcBef>
              <a:buClr>
                <a:schemeClr val="tx1"/>
              </a:buClr>
              <a:buFont typeface="Arial"/>
              <a:buChar char="•"/>
            </a:pPr>
            <a:r>
              <a:rPr lang="es-ES" sz="3200" b="0" i="0" dirty="0" smtClean="0">
                <a:solidFill>
                  <a:schemeClr val="tx1"/>
                </a:solidFill>
                <a:latin typeface="Calibri"/>
                <a:ea typeface="+mn-ea"/>
                <a:cs typeface="+mn-cs"/>
              </a:rPr>
              <a:t>Etapa II:</a:t>
            </a:r>
            <a:endParaRPr lang="es-ES" dirty="0" smtClean="0"/>
          </a:p>
          <a:p>
            <a:pPr marL="742950" lvl="1" indent="-285750" algn="l" defTabSz="914400">
              <a:spcBef>
                <a:spcPct val="20000"/>
              </a:spcBef>
              <a:buClr>
                <a:schemeClr val="tx1"/>
              </a:buClr>
              <a:buFont typeface="Arial"/>
              <a:buChar char="–"/>
            </a:pPr>
            <a:r>
              <a:rPr lang="es-ES" sz="2800" b="0" i="0" dirty="0" smtClean="0">
                <a:solidFill>
                  <a:schemeClr val="tx1"/>
                </a:solidFill>
                <a:latin typeface="Calibri"/>
                <a:ea typeface="+mn-ea"/>
                <a:cs typeface="+mn-cs"/>
              </a:rPr>
              <a:t>Existe una leve propagación de células cancerígenas en el tejido donde se descubrió el tumor.</a:t>
            </a:r>
            <a:endParaRPr lang="es-ES" dirty="0" smtClean="0"/>
          </a:p>
          <a:p>
            <a:pPr marL="342900" indent="-342900" algn="l" defTabSz="914400">
              <a:spcBef>
                <a:spcPct val="20000"/>
              </a:spcBef>
              <a:buClr>
                <a:schemeClr val="tx1"/>
              </a:buClr>
              <a:buFont typeface="Arial"/>
              <a:buChar char="•"/>
            </a:pPr>
            <a:r>
              <a:rPr lang="es-ES" sz="3200" b="0" i="0" dirty="0" smtClean="0">
                <a:solidFill>
                  <a:schemeClr val="tx1"/>
                </a:solidFill>
                <a:latin typeface="Calibri"/>
                <a:ea typeface="+mn-ea"/>
                <a:cs typeface="+mn-cs"/>
              </a:rPr>
              <a:t>Etapa III:</a:t>
            </a:r>
            <a:endParaRPr lang="es-ES" dirty="0" smtClean="0"/>
          </a:p>
          <a:p>
            <a:pPr marL="742950" lvl="1" indent="-285750" algn="l" defTabSz="914400">
              <a:spcBef>
                <a:spcPct val="20000"/>
              </a:spcBef>
              <a:buClr>
                <a:schemeClr val="tx1"/>
              </a:buClr>
              <a:buFont typeface="Arial"/>
              <a:buChar char="–"/>
            </a:pPr>
            <a:r>
              <a:rPr lang="es-ES" sz="2800" b="0" i="0" dirty="0" smtClean="0">
                <a:solidFill>
                  <a:schemeClr val="tx1"/>
                </a:solidFill>
                <a:latin typeface="Calibri"/>
                <a:ea typeface="+mn-ea"/>
                <a:cs typeface="+mn-cs"/>
              </a:rPr>
              <a:t>Existe una extensiva propagación de células cancerígenas en el tejido donde se descubrió el tumor y en los tejidos circundantes.</a:t>
            </a:r>
            <a:endParaRPr lang="es-ES" dirty="0" smtClean="0"/>
          </a:p>
          <a:p>
            <a:pPr marL="342900" indent="-342900" algn="l" defTabSz="914400">
              <a:spcBef>
                <a:spcPct val="20000"/>
              </a:spcBef>
              <a:buClr>
                <a:schemeClr val="tx1"/>
              </a:buClr>
              <a:buFont typeface="Arial"/>
              <a:buChar char="•"/>
            </a:pPr>
            <a:r>
              <a:rPr lang="es-ES" sz="3200" b="0" i="0" dirty="0" smtClean="0">
                <a:solidFill>
                  <a:schemeClr val="tx1"/>
                </a:solidFill>
                <a:latin typeface="Calibri"/>
                <a:ea typeface="+mn-ea"/>
                <a:cs typeface="+mn-cs"/>
              </a:rPr>
              <a:t>Etapa IV :</a:t>
            </a:r>
            <a:endParaRPr lang="es-ES" dirty="0" smtClean="0"/>
          </a:p>
          <a:p>
            <a:pPr marL="742950" lvl="1" indent="-285750" algn="l" defTabSz="914400">
              <a:spcBef>
                <a:spcPct val="20000"/>
              </a:spcBef>
              <a:buClr>
                <a:schemeClr val="tx1"/>
              </a:buClr>
              <a:buFont typeface="Arial"/>
              <a:buChar char="–"/>
            </a:pPr>
            <a:r>
              <a:rPr lang="es-ES" sz="2800" b="0" i="0" dirty="0" smtClean="0">
                <a:solidFill>
                  <a:schemeClr val="tx1"/>
                </a:solidFill>
                <a:latin typeface="Calibri"/>
                <a:ea typeface="+mn-ea"/>
                <a:cs typeface="+mn-cs"/>
              </a:rPr>
              <a:t>El cáncer se ha propagado por todo el cuerpo.</a:t>
            </a:r>
            <a:endParaRPr lang="es-ES" dirty="0" smtClean="0"/>
          </a:p>
          <a:p>
            <a:pPr marL="342900" indent="-342900" algn="l" defTabSz="914400">
              <a:spcBef>
                <a:spcPct val="20000"/>
              </a:spcBef>
              <a:buFont typeface="Arial"/>
              <a:buChar char="•"/>
            </a:pPr>
            <a:endParaRPr lang="es-ES" dirty="0"/>
          </a:p>
        </p:txBody>
      </p:sp>
      <p:sp>
        <p:nvSpPr>
          <p:cNvPr id="5" name="Footer Placeholder 8"/>
          <p:cNvSpPr>
            <a:spLocks noGrp="1"/>
          </p:cNvSpPr>
          <p:nvPr>
            <p:ph type="ftr" sz="quarter" idx="11"/>
          </p:nvPr>
        </p:nvSpPr>
        <p:spPr>
          <a:xfrm>
            <a:off x="1676400" y="6553200"/>
            <a:ext cx="4038600" cy="304800"/>
          </a:xfrm>
        </p:spPr>
        <p:txBody>
          <a:bodyPr/>
          <a:lstStyle/>
          <a:p>
            <a:pPr algn="l"/>
            <a:r>
              <a:rPr lang="es-ES" sz="1400" b="1" dirty="0" smtClean="0">
                <a:solidFill>
                  <a:schemeClr val="bg1"/>
                </a:solidFill>
              </a:rPr>
              <a:t>¿Qué Es El Cáncer?</a:t>
            </a:r>
            <a:endParaRPr lang="es-ES" sz="1400" dirty="0">
              <a:solidFill>
                <a:schemeClr val="bg1"/>
              </a:solidFill>
            </a:endParaRPr>
          </a:p>
        </p:txBody>
      </p:sp>
      <p:sp>
        <p:nvSpPr>
          <p:cNvPr id="6" name="Slide Number Placeholder 7"/>
          <p:cNvSpPr>
            <a:spLocks noGrp="1"/>
          </p:cNvSpPr>
          <p:nvPr>
            <p:ph type="sldNum" sz="quarter" idx="12"/>
          </p:nvPr>
        </p:nvSpPr>
        <p:spPr>
          <a:xfrm>
            <a:off x="152400" y="6553200"/>
            <a:ext cx="1219200" cy="304800"/>
          </a:xfrm>
        </p:spPr>
        <p:txBody>
          <a:bodyPr/>
          <a:lstStyle/>
          <a:p>
            <a:pPr algn="l" defTabSz="914400">
              <a:buNone/>
            </a:pPr>
            <a:r>
              <a:rPr lang="es-ES" sz="1400" b="0" i="0" dirty="0" smtClean="0">
                <a:solidFill>
                  <a:schemeClr val="tx1">
                    <a:tint val="75000"/>
                  </a:schemeClr>
                </a:solidFill>
                <a:latin typeface="Calibri"/>
                <a:ea typeface="+mn-ea"/>
                <a:cs typeface="+mn-cs"/>
              </a:rPr>
              <a:t>Página </a:t>
            </a:r>
            <a:fld id="{108BDB1A-C837-4046-A5C6-B91777A2EEF8}" type="slidenum">
              <a:rPr lang="es-ES" sz="1400" b="0" i="0" smtClean="0">
                <a:solidFill>
                  <a:schemeClr val="tx1">
                    <a:tint val="75000"/>
                  </a:schemeClr>
                </a:solidFill>
                <a:latin typeface="Calibri"/>
                <a:ea typeface="+mn-ea"/>
                <a:cs typeface="+mn-cs"/>
              </a:rPr>
              <a:pPr algn="l" defTabSz="914400">
                <a:buNone/>
              </a:pPr>
              <a:t>5</a:t>
            </a:fld>
            <a:endParaRPr lang="es-ES" sz="1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defTabSz="914400">
              <a:spcBef>
                <a:spcPct val="0"/>
              </a:spcBef>
              <a:buNone/>
            </a:pPr>
            <a:r>
              <a:rPr lang="es-ES" sz="4400" b="0" i="0" dirty="0" smtClean="0">
                <a:solidFill>
                  <a:schemeClr val="tx1"/>
                </a:solidFill>
                <a:latin typeface="Calibri"/>
                <a:ea typeface="+mj-ea"/>
                <a:cs typeface="+mj-cs"/>
              </a:rPr>
              <a:t>Clasificación del </a:t>
            </a:r>
            <a:r>
              <a:rPr lang="es-ES" sz="4400" b="0" i="0" dirty="0" smtClean="0">
                <a:solidFill>
                  <a:schemeClr val="tx1"/>
                </a:solidFill>
                <a:latin typeface="Calibri"/>
                <a:ea typeface="+mj-ea"/>
                <a:cs typeface="+mj-cs"/>
              </a:rPr>
              <a:t>Cáncer</a:t>
            </a:r>
            <a:endParaRPr lang="es-ES" sz="2000" dirty="0"/>
          </a:p>
        </p:txBody>
      </p:sp>
      <p:sp>
        <p:nvSpPr>
          <p:cNvPr id="3" name="Content Placeholder 2"/>
          <p:cNvSpPr>
            <a:spLocks noGrp="1"/>
          </p:cNvSpPr>
          <p:nvPr>
            <p:ph idx="1"/>
          </p:nvPr>
        </p:nvSpPr>
        <p:spPr/>
        <p:txBody>
          <a:bodyPr>
            <a:normAutofit fontScale="85000" lnSpcReduction="10000"/>
          </a:bodyPr>
          <a:lstStyle/>
          <a:p>
            <a:pPr marL="342900" indent="-342900" algn="l" defTabSz="914400">
              <a:spcBef>
                <a:spcPct val="20000"/>
              </a:spcBef>
              <a:buClr>
                <a:schemeClr val="tx1"/>
              </a:buClr>
              <a:buFont typeface="Arial"/>
              <a:buChar char="•"/>
            </a:pPr>
            <a:r>
              <a:rPr lang="es-ES" sz="3200" b="0" i="0" dirty="0" smtClean="0">
                <a:solidFill>
                  <a:schemeClr val="tx1"/>
                </a:solidFill>
                <a:latin typeface="Calibri"/>
                <a:ea typeface="+mn-ea"/>
                <a:cs typeface="+mn-cs"/>
              </a:rPr>
              <a:t>Algunos tipos de cáncer no se clasifican según el sistema de etapas.</a:t>
            </a:r>
          </a:p>
          <a:p>
            <a:pPr marL="742950" lvl="1" indent="-285750" algn="l" defTabSz="914400">
              <a:spcBef>
                <a:spcPct val="20000"/>
              </a:spcBef>
              <a:buClr>
                <a:schemeClr val="tx1"/>
              </a:buClr>
              <a:buFont typeface="Arial"/>
              <a:buChar char="–"/>
            </a:pPr>
            <a:r>
              <a:rPr lang="es-ES" sz="2800" b="0" i="0" dirty="0" smtClean="0">
                <a:solidFill>
                  <a:schemeClr val="tx1"/>
                </a:solidFill>
                <a:latin typeface="Calibri"/>
                <a:ea typeface="+mn-ea"/>
                <a:cs typeface="+mn-cs"/>
              </a:rPr>
              <a:t>El cáncer de cerebro y el cáncer de médula espinal se clasifican según el tipo de células afectadas, la normalidad/anormalidad que muestran bajo el microscopio y la rapidez con la que se propagan.</a:t>
            </a:r>
          </a:p>
          <a:p>
            <a:pPr marL="742950" lvl="1" indent="-285750" algn="l" defTabSz="914400">
              <a:spcBef>
                <a:spcPct val="20000"/>
              </a:spcBef>
              <a:buClr>
                <a:schemeClr val="tx1"/>
              </a:buClr>
              <a:buFont typeface="Arial"/>
              <a:buChar char="–"/>
            </a:pPr>
            <a:r>
              <a:rPr lang="es-ES" sz="2800" b="0" i="0" dirty="0" smtClean="0">
                <a:solidFill>
                  <a:schemeClr val="tx1"/>
                </a:solidFill>
                <a:latin typeface="Calibri"/>
                <a:ea typeface="+mn-ea"/>
                <a:cs typeface="+mn-cs"/>
              </a:rPr>
              <a:t>Los tipos de cáncer de cuello uterino, útero, ovario, vagina y vulva se clasifican mediante un sistema desarrollado por la Federación Internacional de Ginecología y Obstetricia.</a:t>
            </a:r>
          </a:p>
          <a:p>
            <a:pPr marL="742950" lvl="1" indent="-285750" algn="l" defTabSz="914400">
              <a:spcBef>
                <a:spcPct val="20000"/>
              </a:spcBef>
              <a:buClr>
                <a:schemeClr val="tx1"/>
              </a:buClr>
              <a:buFont typeface="Arial"/>
              <a:buChar char="–"/>
            </a:pPr>
            <a:r>
              <a:rPr lang="es-ES" sz="2800" b="0" i="0" dirty="0" smtClean="0">
                <a:solidFill>
                  <a:schemeClr val="tx1"/>
                </a:solidFill>
                <a:latin typeface="Calibri"/>
                <a:ea typeface="+mn-ea"/>
                <a:cs typeface="+mn-cs"/>
              </a:rPr>
              <a:t>No existe un sistema de clasificación bien definido para la mayoría de los tipos de cáncer de sangre y de médula ósea.</a:t>
            </a:r>
            <a:endParaRPr lang="es-ES" sz="2800" b="0" i="0" dirty="0">
              <a:solidFill>
                <a:schemeClr val="tx1"/>
              </a:solidFill>
              <a:latin typeface="Calibri"/>
              <a:ea typeface="+mn-ea"/>
              <a:cs typeface="+mn-cs"/>
            </a:endParaRPr>
          </a:p>
        </p:txBody>
      </p:sp>
      <p:sp>
        <p:nvSpPr>
          <p:cNvPr id="4" name="Footer Placeholder 8"/>
          <p:cNvSpPr>
            <a:spLocks noGrp="1"/>
          </p:cNvSpPr>
          <p:nvPr>
            <p:ph type="ftr" sz="quarter" idx="11"/>
          </p:nvPr>
        </p:nvSpPr>
        <p:spPr>
          <a:xfrm>
            <a:off x="1676400" y="6553200"/>
            <a:ext cx="4038600" cy="304800"/>
          </a:xfrm>
        </p:spPr>
        <p:txBody>
          <a:bodyPr/>
          <a:lstStyle/>
          <a:p>
            <a:pPr algn="l"/>
            <a:r>
              <a:rPr lang="es-ES" sz="1400" b="1" dirty="0" smtClean="0">
                <a:solidFill>
                  <a:schemeClr val="bg1"/>
                </a:solidFill>
              </a:rPr>
              <a:t>¿Qué Es El Cáncer?</a:t>
            </a:r>
            <a:endParaRPr lang="es-ES" sz="1400" dirty="0">
              <a:solidFill>
                <a:schemeClr val="bg1"/>
              </a:solidFill>
            </a:endParaRPr>
          </a:p>
        </p:txBody>
      </p:sp>
      <p:sp>
        <p:nvSpPr>
          <p:cNvPr id="5" name="Slide Number Placeholder 7"/>
          <p:cNvSpPr>
            <a:spLocks noGrp="1"/>
          </p:cNvSpPr>
          <p:nvPr>
            <p:ph type="sldNum" sz="quarter" idx="12"/>
          </p:nvPr>
        </p:nvSpPr>
        <p:spPr>
          <a:xfrm>
            <a:off x="152400" y="6553200"/>
            <a:ext cx="1219200" cy="304800"/>
          </a:xfrm>
        </p:spPr>
        <p:txBody>
          <a:bodyPr/>
          <a:lstStyle/>
          <a:p>
            <a:pPr algn="l" defTabSz="914400">
              <a:buNone/>
            </a:pPr>
            <a:r>
              <a:rPr lang="es-ES" sz="1400" b="0" i="0" dirty="0" smtClean="0">
                <a:solidFill>
                  <a:schemeClr val="tx1">
                    <a:tint val="75000"/>
                  </a:schemeClr>
                </a:solidFill>
                <a:latin typeface="Calibri"/>
                <a:ea typeface="+mn-ea"/>
                <a:cs typeface="+mn-cs"/>
              </a:rPr>
              <a:t>Página </a:t>
            </a:r>
            <a:fld id="{108BDB1A-C837-4046-A5C6-B91777A2EEF8}" type="slidenum">
              <a:rPr lang="es-ES" sz="1400" b="0" i="0" smtClean="0">
                <a:solidFill>
                  <a:schemeClr val="tx1">
                    <a:tint val="75000"/>
                  </a:schemeClr>
                </a:solidFill>
                <a:latin typeface="Calibri"/>
                <a:ea typeface="+mn-ea"/>
                <a:cs typeface="+mn-cs"/>
              </a:rPr>
              <a:pPr algn="l" defTabSz="914400">
                <a:buNone/>
              </a:pPr>
              <a:t>6</a:t>
            </a:fld>
            <a:endParaRPr lang="es-ES" sz="1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defTabSz="914400">
              <a:spcBef>
                <a:spcPct val="0"/>
              </a:spcBef>
              <a:buNone/>
            </a:pPr>
            <a:r>
              <a:rPr lang="es-ES" sz="4400" i="0" dirty="0" smtClean="0">
                <a:solidFill>
                  <a:schemeClr val="tx1"/>
                </a:solidFill>
                <a:latin typeface="Calibri"/>
                <a:ea typeface="+mj-ea"/>
                <a:cs typeface="+mj-cs"/>
              </a:rPr>
              <a:t>¿Cómo </a:t>
            </a:r>
            <a:r>
              <a:rPr lang="es-ES" sz="4400" i="0" dirty="0" smtClean="0">
                <a:solidFill>
                  <a:schemeClr val="tx1"/>
                </a:solidFill>
                <a:latin typeface="Calibri"/>
                <a:ea typeface="+mj-ea"/>
                <a:cs typeface="+mj-cs"/>
              </a:rPr>
              <a:t>Se Diagnostica </a:t>
            </a:r>
            <a:r>
              <a:rPr lang="es-ES" sz="4400" i="0" dirty="0" smtClean="0">
                <a:solidFill>
                  <a:schemeClr val="tx1"/>
                </a:solidFill>
                <a:latin typeface="Calibri"/>
                <a:ea typeface="+mj-ea"/>
                <a:cs typeface="+mj-cs"/>
              </a:rPr>
              <a:t>el </a:t>
            </a:r>
            <a:r>
              <a:rPr lang="es-ES" sz="4400" i="0" dirty="0" smtClean="0">
                <a:solidFill>
                  <a:schemeClr val="tx1"/>
                </a:solidFill>
                <a:latin typeface="Calibri"/>
                <a:ea typeface="+mj-ea"/>
                <a:cs typeface="+mj-cs"/>
              </a:rPr>
              <a:t>Cáncer</a:t>
            </a:r>
            <a:r>
              <a:rPr lang="es-ES" sz="4400" i="0" dirty="0" smtClean="0">
                <a:solidFill>
                  <a:schemeClr val="tx1"/>
                </a:solidFill>
                <a:latin typeface="Calibri"/>
                <a:ea typeface="+mj-ea"/>
                <a:cs typeface="+mj-cs"/>
              </a:rPr>
              <a:t>?</a:t>
            </a:r>
            <a:endParaRPr lang="es-ES" dirty="0"/>
          </a:p>
        </p:txBody>
      </p:sp>
      <p:sp>
        <p:nvSpPr>
          <p:cNvPr id="3" name="Content Placeholder 2"/>
          <p:cNvSpPr>
            <a:spLocks noGrp="1"/>
          </p:cNvSpPr>
          <p:nvPr>
            <p:ph idx="1"/>
          </p:nvPr>
        </p:nvSpPr>
        <p:spPr/>
        <p:txBody>
          <a:bodyPr>
            <a:normAutofit fontScale="77500" lnSpcReduction="20000"/>
          </a:bodyPr>
          <a:lstStyle/>
          <a:p>
            <a:pPr marL="342900" indent="-342900" algn="l" defTabSz="914400">
              <a:spcBef>
                <a:spcPct val="20000"/>
              </a:spcBef>
              <a:buClr>
                <a:schemeClr val="tx1"/>
              </a:buClr>
              <a:buFont typeface="Arial"/>
              <a:buChar char="•"/>
            </a:pPr>
            <a:r>
              <a:rPr lang="es-ES" sz="3200" b="0" i="0" dirty="0" smtClean="0">
                <a:solidFill>
                  <a:schemeClr val="tx1"/>
                </a:solidFill>
                <a:latin typeface="Calibri"/>
                <a:ea typeface="+mn-ea"/>
                <a:cs typeface="+mn-cs"/>
              </a:rPr>
              <a:t>Un doctor puede detectar el cáncer mediante exámenes. Se usan distintos tipos de exámenes para detectar distintos tipos de cáncer. Los tipos de exámenes más comunes se organizan en dos categorías: exámenes de imagen y exámenes de laboratorio.</a:t>
            </a:r>
          </a:p>
          <a:p>
            <a:pPr marL="742950" lvl="1" indent="-285750" algn="l" defTabSz="914400">
              <a:spcBef>
                <a:spcPct val="20000"/>
              </a:spcBef>
              <a:buClr>
                <a:schemeClr val="tx1"/>
              </a:buClr>
              <a:buFont typeface="Arial"/>
              <a:buChar char="–"/>
            </a:pPr>
            <a:r>
              <a:rPr lang="es-ES" sz="2800" b="0" i="0" dirty="0" smtClean="0">
                <a:solidFill>
                  <a:schemeClr val="tx1"/>
                </a:solidFill>
                <a:latin typeface="Calibri"/>
                <a:ea typeface="+mn-ea"/>
                <a:cs typeface="+mn-cs"/>
              </a:rPr>
              <a:t>En los exámenes de imagen </a:t>
            </a:r>
            <a:r>
              <a:rPr lang="es-ES" sz="2800" b="0" i="0" dirty="0" smtClean="0">
                <a:solidFill>
                  <a:schemeClr val="tx1"/>
                </a:solidFill>
                <a:latin typeface="Calibri"/>
                <a:ea typeface="+mn-ea"/>
                <a:cs typeface="+mn-cs"/>
              </a:rPr>
              <a:t>(</a:t>
            </a:r>
            <a:r>
              <a:rPr lang="es-ES" sz="2800" b="0" i="0" dirty="0" err="1" smtClean="0">
                <a:solidFill>
                  <a:schemeClr val="tx1"/>
                </a:solidFill>
                <a:latin typeface="Calibri"/>
                <a:ea typeface="+mn-ea"/>
                <a:cs typeface="+mn-cs"/>
              </a:rPr>
              <a:t>e.g.</a:t>
            </a:r>
            <a:r>
              <a:rPr lang="es-ES" sz="2800" b="0" i="0" dirty="0" smtClean="0">
                <a:solidFill>
                  <a:schemeClr val="tx1"/>
                </a:solidFill>
                <a:latin typeface="Calibri"/>
                <a:ea typeface="+mn-ea"/>
                <a:cs typeface="+mn-cs"/>
              </a:rPr>
              <a:t>, mamografía</a:t>
            </a:r>
            <a:r>
              <a:rPr lang="es-ES" sz="2800" b="0" i="0" dirty="0" smtClean="0">
                <a:solidFill>
                  <a:schemeClr val="tx1"/>
                </a:solidFill>
                <a:latin typeface="Calibri"/>
                <a:ea typeface="+mn-ea"/>
                <a:cs typeface="+mn-cs"/>
              </a:rPr>
              <a:t>, colonoscopia virtual y ultrasonido) se toman imágenes de las áreas internas del cuerpo para determinar si una persona tiene áreas sospechosas o anormalidades que puedan ser cancerígenas. </a:t>
            </a:r>
          </a:p>
          <a:p>
            <a:pPr marL="742950" lvl="1" indent="-285750" algn="l" defTabSz="914400">
              <a:spcBef>
                <a:spcPct val="20000"/>
              </a:spcBef>
              <a:buClr>
                <a:schemeClr val="tx1"/>
              </a:buClr>
              <a:buFont typeface="Arial"/>
              <a:buChar char="–"/>
            </a:pPr>
            <a:r>
              <a:rPr lang="es-ES" sz="2800" b="0" i="0" dirty="0" smtClean="0">
                <a:solidFill>
                  <a:schemeClr val="tx1"/>
                </a:solidFill>
                <a:latin typeface="Calibri"/>
                <a:ea typeface="+mn-ea"/>
                <a:cs typeface="+mn-cs"/>
              </a:rPr>
              <a:t>En los exámenes de laboratorio se toman muestras de sangre, orina u otras sustancias del cuerpo para determinar si una persona está enferma antes de que aparezcan los síntomas. </a:t>
            </a:r>
            <a:endParaRPr lang="es-ES" sz="2800" b="0" i="0" dirty="0">
              <a:solidFill>
                <a:schemeClr val="tx1"/>
              </a:solidFill>
              <a:latin typeface="Calibri"/>
              <a:ea typeface="+mn-ea"/>
              <a:cs typeface="+mn-cs"/>
            </a:endParaRPr>
          </a:p>
        </p:txBody>
      </p:sp>
      <p:sp>
        <p:nvSpPr>
          <p:cNvPr id="4" name="Footer Placeholder 8"/>
          <p:cNvSpPr>
            <a:spLocks noGrp="1"/>
          </p:cNvSpPr>
          <p:nvPr>
            <p:ph type="ftr" sz="quarter" idx="11"/>
          </p:nvPr>
        </p:nvSpPr>
        <p:spPr>
          <a:xfrm>
            <a:off x="1676400" y="6553200"/>
            <a:ext cx="4038600" cy="304800"/>
          </a:xfrm>
        </p:spPr>
        <p:txBody>
          <a:bodyPr/>
          <a:lstStyle/>
          <a:p>
            <a:pPr algn="l"/>
            <a:r>
              <a:rPr lang="es-ES" sz="1400" b="1" dirty="0" smtClean="0">
                <a:solidFill>
                  <a:schemeClr val="bg1"/>
                </a:solidFill>
              </a:rPr>
              <a:t>¿Qué Es El Cáncer?</a:t>
            </a:r>
            <a:endParaRPr lang="es-ES" sz="1400" dirty="0">
              <a:solidFill>
                <a:schemeClr val="bg1"/>
              </a:solidFill>
            </a:endParaRPr>
          </a:p>
        </p:txBody>
      </p:sp>
      <p:sp>
        <p:nvSpPr>
          <p:cNvPr id="5" name="Slide Number Placeholder 7"/>
          <p:cNvSpPr>
            <a:spLocks noGrp="1"/>
          </p:cNvSpPr>
          <p:nvPr>
            <p:ph type="sldNum" sz="quarter" idx="12"/>
          </p:nvPr>
        </p:nvSpPr>
        <p:spPr>
          <a:xfrm>
            <a:off x="152400" y="6553200"/>
            <a:ext cx="1219200" cy="304800"/>
          </a:xfrm>
        </p:spPr>
        <p:txBody>
          <a:bodyPr/>
          <a:lstStyle/>
          <a:p>
            <a:pPr algn="l" defTabSz="914400">
              <a:buNone/>
            </a:pPr>
            <a:r>
              <a:rPr lang="es-ES" sz="1400" b="0" i="0" dirty="0" smtClean="0">
                <a:solidFill>
                  <a:schemeClr val="tx1">
                    <a:tint val="75000"/>
                  </a:schemeClr>
                </a:solidFill>
                <a:latin typeface="Calibri"/>
                <a:ea typeface="+mn-ea"/>
                <a:cs typeface="+mn-cs"/>
              </a:rPr>
              <a:t>Página </a:t>
            </a:r>
            <a:fld id="{108BDB1A-C837-4046-A5C6-B91777A2EEF8}" type="slidenum">
              <a:rPr lang="es-ES" sz="1400" b="0" i="0" smtClean="0">
                <a:solidFill>
                  <a:schemeClr val="tx1">
                    <a:tint val="75000"/>
                  </a:schemeClr>
                </a:solidFill>
                <a:latin typeface="Calibri"/>
                <a:ea typeface="+mn-ea"/>
                <a:cs typeface="+mn-cs"/>
              </a:rPr>
              <a:pPr algn="l" defTabSz="914400">
                <a:buNone/>
              </a:pPr>
              <a:t>7</a:t>
            </a:fld>
            <a:endParaRPr lang="es-ES" sz="1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defTabSz="914400">
              <a:spcBef>
                <a:spcPct val="0"/>
              </a:spcBef>
              <a:buNone/>
            </a:pPr>
            <a:r>
              <a:rPr lang="es-ES" sz="4400" i="0" dirty="0" smtClean="0">
                <a:solidFill>
                  <a:schemeClr val="tx1"/>
                </a:solidFill>
                <a:latin typeface="Calibri"/>
                <a:ea typeface="+mj-ea"/>
                <a:cs typeface="+mj-cs"/>
              </a:rPr>
              <a:t>¿Cómo </a:t>
            </a:r>
            <a:r>
              <a:rPr lang="es-ES" sz="4400" i="0" dirty="0" smtClean="0">
                <a:solidFill>
                  <a:schemeClr val="tx1"/>
                </a:solidFill>
                <a:latin typeface="Calibri"/>
                <a:ea typeface="+mj-ea"/>
                <a:cs typeface="+mj-cs"/>
              </a:rPr>
              <a:t>Se Trata </a:t>
            </a:r>
            <a:r>
              <a:rPr lang="es-ES" sz="4400" i="0" dirty="0" smtClean="0">
                <a:solidFill>
                  <a:schemeClr val="tx1"/>
                </a:solidFill>
                <a:latin typeface="Calibri"/>
                <a:ea typeface="+mj-ea"/>
                <a:cs typeface="+mj-cs"/>
              </a:rPr>
              <a:t>el </a:t>
            </a:r>
            <a:r>
              <a:rPr lang="es-ES" sz="4400" i="0" dirty="0" smtClean="0">
                <a:solidFill>
                  <a:schemeClr val="tx1"/>
                </a:solidFill>
                <a:latin typeface="Calibri"/>
                <a:ea typeface="+mj-ea"/>
                <a:cs typeface="+mj-cs"/>
              </a:rPr>
              <a:t>Cáncer</a:t>
            </a:r>
            <a:r>
              <a:rPr lang="es-ES" sz="4400" i="0" dirty="0" smtClean="0">
                <a:solidFill>
                  <a:schemeClr val="tx1"/>
                </a:solidFill>
                <a:latin typeface="Calibri"/>
                <a:ea typeface="+mj-ea"/>
                <a:cs typeface="+mj-cs"/>
              </a:rPr>
              <a:t>?</a:t>
            </a:r>
            <a:endParaRPr lang="es-ES" dirty="0"/>
          </a:p>
        </p:txBody>
      </p:sp>
      <p:sp>
        <p:nvSpPr>
          <p:cNvPr id="3" name="Content Placeholder 2"/>
          <p:cNvSpPr>
            <a:spLocks noGrp="1"/>
          </p:cNvSpPr>
          <p:nvPr>
            <p:ph idx="1"/>
          </p:nvPr>
        </p:nvSpPr>
        <p:spPr>
          <a:xfrm>
            <a:off x="457200" y="1371600"/>
            <a:ext cx="8229600" cy="4754563"/>
          </a:xfrm>
        </p:spPr>
        <p:txBody>
          <a:bodyPr>
            <a:normAutofit/>
          </a:bodyPr>
          <a:lstStyle/>
          <a:p>
            <a:pPr marL="342900" indent="-342900" algn="l" defTabSz="914400">
              <a:spcBef>
                <a:spcPct val="20000"/>
              </a:spcBef>
              <a:buClr>
                <a:schemeClr val="tx1"/>
              </a:buClr>
              <a:buFont typeface="Arial"/>
              <a:buChar char="•"/>
            </a:pPr>
            <a:r>
              <a:rPr lang="es-ES" sz="3200" b="0" i="0" dirty="0" smtClean="0">
                <a:solidFill>
                  <a:schemeClr val="tx1"/>
                </a:solidFill>
                <a:latin typeface="Calibri"/>
                <a:ea typeface="+mn-ea"/>
                <a:cs typeface="+mn-cs"/>
              </a:rPr>
              <a:t>El cáncer se trata de distintas maneras según:</a:t>
            </a:r>
          </a:p>
          <a:p>
            <a:pPr marL="742950" lvl="1" indent="-285750" algn="l" defTabSz="914400">
              <a:spcBef>
                <a:spcPct val="20000"/>
              </a:spcBef>
              <a:buClr>
                <a:schemeClr val="tx1"/>
              </a:buClr>
              <a:buFont typeface="Arial"/>
              <a:buChar char="–"/>
            </a:pPr>
            <a:r>
              <a:rPr lang="es-ES" sz="2800" b="0" i="0" dirty="0" smtClean="0">
                <a:solidFill>
                  <a:schemeClr val="tx1"/>
                </a:solidFill>
                <a:latin typeface="Calibri"/>
                <a:ea typeface="+mn-ea"/>
                <a:cs typeface="+mn-cs"/>
              </a:rPr>
              <a:t>El tipo de cáncer</a:t>
            </a:r>
          </a:p>
          <a:p>
            <a:pPr marL="742950" lvl="1" indent="-285750" algn="l" defTabSz="914400">
              <a:spcBef>
                <a:spcPct val="20000"/>
              </a:spcBef>
              <a:buClr>
                <a:schemeClr val="tx1"/>
              </a:buClr>
              <a:buFont typeface="Arial"/>
              <a:buChar char="–"/>
            </a:pPr>
            <a:r>
              <a:rPr lang="es-ES" sz="2800" b="0" i="0" dirty="0" smtClean="0">
                <a:solidFill>
                  <a:schemeClr val="tx1"/>
                </a:solidFill>
                <a:latin typeface="Calibri"/>
                <a:ea typeface="+mn-ea"/>
                <a:cs typeface="+mn-cs"/>
              </a:rPr>
              <a:t>La etapa del cáncer </a:t>
            </a:r>
          </a:p>
          <a:p>
            <a:pPr marL="742950" lvl="1" indent="-285750" algn="l" defTabSz="914400">
              <a:spcBef>
                <a:spcPct val="20000"/>
              </a:spcBef>
              <a:buClr>
                <a:schemeClr val="tx1"/>
              </a:buClr>
              <a:buFont typeface="Arial"/>
              <a:buChar char="–"/>
            </a:pPr>
            <a:r>
              <a:rPr lang="es-ES" sz="2800" b="0" i="0" dirty="0" smtClean="0">
                <a:solidFill>
                  <a:schemeClr val="tx1"/>
                </a:solidFill>
                <a:latin typeface="Calibri"/>
                <a:ea typeface="+mn-ea"/>
                <a:cs typeface="+mn-cs"/>
              </a:rPr>
              <a:t>La edad del paciente</a:t>
            </a:r>
          </a:p>
          <a:p>
            <a:pPr marL="742950" lvl="1" indent="-285750" algn="l" defTabSz="914400">
              <a:spcBef>
                <a:spcPct val="20000"/>
              </a:spcBef>
              <a:buClr>
                <a:schemeClr val="tx1"/>
              </a:buClr>
              <a:buFont typeface="Arial"/>
              <a:buChar char="–"/>
            </a:pPr>
            <a:r>
              <a:rPr lang="es-ES" sz="2800" b="0" i="0" dirty="0" smtClean="0">
                <a:solidFill>
                  <a:schemeClr val="tx1"/>
                </a:solidFill>
                <a:latin typeface="Calibri"/>
                <a:ea typeface="+mn-ea"/>
                <a:cs typeface="+mn-cs"/>
              </a:rPr>
              <a:t>El grado de salud o enfermedad del paciente</a:t>
            </a:r>
          </a:p>
          <a:p>
            <a:pPr marL="342900" indent="-342900" algn="l" defTabSz="914400">
              <a:spcBef>
                <a:spcPct val="20000"/>
              </a:spcBef>
              <a:buClr>
                <a:schemeClr val="tx1"/>
              </a:buClr>
              <a:buFont typeface="Arial"/>
              <a:buChar char="•"/>
            </a:pPr>
            <a:r>
              <a:rPr lang="es-ES" sz="3200" b="0" i="0" dirty="0" smtClean="0">
                <a:solidFill>
                  <a:schemeClr val="tx1"/>
                </a:solidFill>
                <a:latin typeface="Calibri"/>
                <a:ea typeface="+mn-ea"/>
                <a:cs typeface="+mn-cs"/>
              </a:rPr>
              <a:t>Los tratamientos contra el cáncer tienen como objetivo eliminar las células cancerígenas enfermas, pero a veces también eliminan las células sanas del cuerpo. </a:t>
            </a:r>
          </a:p>
          <a:p>
            <a:pPr marL="342900" indent="-342900" algn="l" defTabSz="914400">
              <a:spcBef>
                <a:spcPct val="20000"/>
              </a:spcBef>
              <a:buFont typeface="Arial"/>
              <a:buChar char="•"/>
            </a:pPr>
            <a:endParaRPr lang="es-ES" dirty="0" smtClean="0"/>
          </a:p>
          <a:p>
            <a:pPr marL="342900" indent="-342900" algn="l" defTabSz="914400">
              <a:spcBef>
                <a:spcPct val="20000"/>
              </a:spcBef>
              <a:buFont typeface="Arial"/>
              <a:buChar char="•"/>
            </a:pPr>
            <a:endParaRPr lang="es-ES" dirty="0"/>
          </a:p>
        </p:txBody>
      </p:sp>
      <p:sp>
        <p:nvSpPr>
          <p:cNvPr id="4" name="Footer Placeholder 8"/>
          <p:cNvSpPr>
            <a:spLocks noGrp="1"/>
          </p:cNvSpPr>
          <p:nvPr>
            <p:ph type="ftr" sz="quarter" idx="11"/>
          </p:nvPr>
        </p:nvSpPr>
        <p:spPr>
          <a:xfrm>
            <a:off x="1676400" y="6553200"/>
            <a:ext cx="4038600" cy="304800"/>
          </a:xfrm>
        </p:spPr>
        <p:txBody>
          <a:bodyPr/>
          <a:lstStyle/>
          <a:p>
            <a:pPr algn="l"/>
            <a:r>
              <a:rPr lang="es-ES" sz="1400" b="1" dirty="0" smtClean="0">
                <a:solidFill>
                  <a:schemeClr val="bg1"/>
                </a:solidFill>
              </a:rPr>
              <a:t>¿Qué Es El Cáncer?</a:t>
            </a:r>
            <a:endParaRPr lang="es-ES" sz="1400" dirty="0">
              <a:solidFill>
                <a:schemeClr val="bg1"/>
              </a:solidFill>
            </a:endParaRPr>
          </a:p>
        </p:txBody>
      </p:sp>
      <p:sp>
        <p:nvSpPr>
          <p:cNvPr id="5" name="Slide Number Placeholder 7"/>
          <p:cNvSpPr>
            <a:spLocks noGrp="1"/>
          </p:cNvSpPr>
          <p:nvPr>
            <p:ph type="sldNum" sz="quarter" idx="12"/>
          </p:nvPr>
        </p:nvSpPr>
        <p:spPr>
          <a:xfrm>
            <a:off x="152400" y="6553200"/>
            <a:ext cx="1219200" cy="304800"/>
          </a:xfrm>
        </p:spPr>
        <p:txBody>
          <a:bodyPr/>
          <a:lstStyle/>
          <a:p>
            <a:pPr algn="l" defTabSz="914400">
              <a:buNone/>
            </a:pPr>
            <a:r>
              <a:rPr lang="es-ES" sz="1400" b="0" i="0" dirty="0" smtClean="0">
                <a:solidFill>
                  <a:schemeClr val="tx1">
                    <a:tint val="75000"/>
                  </a:schemeClr>
                </a:solidFill>
                <a:latin typeface="Calibri"/>
                <a:ea typeface="+mn-ea"/>
                <a:cs typeface="+mn-cs"/>
              </a:rPr>
              <a:t>Página </a:t>
            </a:r>
            <a:fld id="{108BDB1A-C837-4046-A5C6-B91777A2EEF8}" type="slidenum">
              <a:rPr lang="es-ES" sz="1400" b="0" i="0" smtClean="0">
                <a:solidFill>
                  <a:schemeClr val="tx1">
                    <a:tint val="75000"/>
                  </a:schemeClr>
                </a:solidFill>
                <a:latin typeface="Calibri"/>
                <a:ea typeface="+mn-ea"/>
                <a:cs typeface="+mn-cs"/>
              </a:rPr>
              <a:pPr algn="l" defTabSz="914400">
                <a:buNone/>
              </a:pPr>
              <a:t>8</a:t>
            </a:fld>
            <a:endParaRPr lang="es-ES" sz="1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smtClean="0"/>
              <a:t>¿Cómo Se Trata el Cáncer?</a:t>
            </a:r>
            <a:endParaRPr lang="es-ES" dirty="0"/>
          </a:p>
        </p:txBody>
      </p:sp>
      <p:sp>
        <p:nvSpPr>
          <p:cNvPr id="3" name="Content Placeholder 2"/>
          <p:cNvSpPr>
            <a:spLocks noGrp="1"/>
          </p:cNvSpPr>
          <p:nvPr>
            <p:ph idx="1"/>
          </p:nvPr>
        </p:nvSpPr>
        <p:spPr/>
        <p:txBody>
          <a:bodyPr>
            <a:normAutofit fontScale="92500"/>
          </a:bodyPr>
          <a:lstStyle/>
          <a:p>
            <a:pPr marL="342900" indent="-342900" algn="l" defTabSz="914400">
              <a:spcBef>
                <a:spcPct val="20000"/>
              </a:spcBef>
              <a:buClr>
                <a:schemeClr val="tx1"/>
              </a:buClr>
              <a:buFont typeface="Arial"/>
              <a:buChar char="•"/>
            </a:pPr>
            <a:r>
              <a:rPr lang="es-ES" sz="3200" b="0" i="0" dirty="0" smtClean="0">
                <a:solidFill>
                  <a:schemeClr val="tx1"/>
                </a:solidFill>
                <a:latin typeface="Calibri"/>
                <a:ea typeface="+mn-ea"/>
                <a:cs typeface="+mn-cs"/>
              </a:rPr>
              <a:t>Los tratamientos pueden ser:</a:t>
            </a:r>
          </a:p>
          <a:p>
            <a:pPr marL="1200150" lvl="3" indent="-342900" algn="l" defTabSz="914400">
              <a:spcBef>
                <a:spcPct val="20000"/>
              </a:spcBef>
              <a:buClr>
                <a:schemeClr val="tx1"/>
              </a:buClr>
              <a:buFont typeface="Calibri"/>
              <a:buChar char="–"/>
            </a:pPr>
            <a:r>
              <a:rPr lang="es-ES" sz="2000" b="0" i="0" u="sng" dirty="0" smtClean="0">
                <a:solidFill>
                  <a:schemeClr val="tx1"/>
                </a:solidFill>
                <a:latin typeface="Calibri"/>
                <a:ea typeface="+mn-ea"/>
                <a:cs typeface="+mn-cs"/>
              </a:rPr>
              <a:t>Invasivos:</a:t>
            </a:r>
            <a:r>
              <a:rPr lang="es-ES" sz="2000" b="0" i="0" dirty="0" smtClean="0">
                <a:solidFill>
                  <a:schemeClr val="tx1"/>
                </a:solidFill>
                <a:latin typeface="Calibri"/>
                <a:ea typeface="+mn-ea"/>
                <a:cs typeface="+mn-cs"/>
              </a:rPr>
              <a:t> cuando se realiza una gran incisión en la piel que requiere mucho tiempo de curación (p. ej.: una cirugía a corazón abierto, una cirugía en el cerebro)</a:t>
            </a:r>
          </a:p>
          <a:p>
            <a:pPr marL="1200150" lvl="3" indent="-342900" algn="l" defTabSz="914400">
              <a:spcBef>
                <a:spcPct val="20000"/>
              </a:spcBef>
              <a:buClr>
                <a:schemeClr val="tx1"/>
              </a:buClr>
              <a:buFont typeface="Calibri"/>
              <a:buChar char="–"/>
            </a:pPr>
            <a:r>
              <a:rPr lang="es-ES" sz="2000" b="0" i="0" u="sng" dirty="0" smtClean="0">
                <a:solidFill>
                  <a:schemeClr val="tx1"/>
                </a:solidFill>
                <a:latin typeface="Calibri"/>
                <a:ea typeface="+mn-ea"/>
                <a:cs typeface="+mn-cs"/>
              </a:rPr>
              <a:t>Mínimamente invasivos:</a:t>
            </a:r>
            <a:r>
              <a:rPr lang="es-ES" sz="2000" b="0" i="0" dirty="0" smtClean="0">
                <a:solidFill>
                  <a:schemeClr val="tx1"/>
                </a:solidFill>
                <a:latin typeface="Calibri"/>
                <a:ea typeface="+mn-ea"/>
                <a:cs typeface="+mn-cs"/>
              </a:rPr>
              <a:t> cuando se realiza una pequeña incisión en la piel que no requiere mucho tiempo de curación (p. ej.: una endoscopia, una inyección)</a:t>
            </a:r>
          </a:p>
          <a:p>
            <a:pPr marL="1200150" lvl="3" indent="-342900" algn="l" defTabSz="914400">
              <a:spcBef>
                <a:spcPct val="20000"/>
              </a:spcBef>
              <a:buClr>
                <a:schemeClr val="tx1"/>
              </a:buClr>
              <a:buFont typeface="Calibri"/>
              <a:buChar char="–"/>
            </a:pPr>
            <a:r>
              <a:rPr lang="es-ES" sz="2000" b="0" i="0" u="sng" dirty="0" smtClean="0">
                <a:solidFill>
                  <a:schemeClr val="tx1"/>
                </a:solidFill>
                <a:latin typeface="Calibri"/>
                <a:ea typeface="+mn-ea"/>
                <a:cs typeface="+mn-cs"/>
              </a:rPr>
              <a:t>No invasivos:</a:t>
            </a:r>
            <a:r>
              <a:rPr lang="es-ES" sz="2000" b="0" i="0" dirty="0" smtClean="0">
                <a:solidFill>
                  <a:schemeClr val="tx1"/>
                </a:solidFill>
                <a:latin typeface="Calibri"/>
                <a:ea typeface="+mn-ea"/>
                <a:cs typeface="+mn-cs"/>
              </a:rPr>
              <a:t> cuando el tratamiento se suministra sin hacer incisiones en la piel y sin ingresar en ninguna cavidad del cuerpo (p. ej. tomar la presión o revisar los reflejos)</a:t>
            </a:r>
          </a:p>
          <a:p>
            <a:pPr marL="342900" indent="-342900" algn="l" defTabSz="914400">
              <a:spcBef>
                <a:spcPct val="20000"/>
              </a:spcBef>
              <a:buClr>
                <a:schemeClr val="tx1"/>
              </a:buClr>
              <a:buFont typeface="Arial"/>
              <a:buChar char="•"/>
            </a:pPr>
            <a:r>
              <a:rPr lang="es-ES" sz="3200" b="0" i="0" dirty="0" smtClean="0">
                <a:solidFill>
                  <a:schemeClr val="tx1"/>
                </a:solidFill>
                <a:latin typeface="Calibri"/>
                <a:ea typeface="+mn-ea"/>
                <a:cs typeface="+mn-cs"/>
              </a:rPr>
              <a:t>Los tres tratamientos principales para el cáncer son: la cirugía, la radiación y la quimioterapia </a:t>
            </a:r>
            <a:endParaRPr lang="es-ES" sz="3200" b="0" i="0" dirty="0">
              <a:solidFill>
                <a:schemeClr val="tx1"/>
              </a:solidFill>
              <a:latin typeface="Calibri"/>
              <a:ea typeface="+mn-ea"/>
              <a:cs typeface="+mn-cs"/>
            </a:endParaRPr>
          </a:p>
        </p:txBody>
      </p:sp>
      <p:sp>
        <p:nvSpPr>
          <p:cNvPr id="4" name="Footer Placeholder 8"/>
          <p:cNvSpPr>
            <a:spLocks noGrp="1"/>
          </p:cNvSpPr>
          <p:nvPr>
            <p:ph type="ftr" sz="quarter" idx="11"/>
          </p:nvPr>
        </p:nvSpPr>
        <p:spPr>
          <a:xfrm>
            <a:off x="1676400" y="6553200"/>
            <a:ext cx="4038600" cy="304800"/>
          </a:xfrm>
        </p:spPr>
        <p:txBody>
          <a:bodyPr/>
          <a:lstStyle/>
          <a:p>
            <a:pPr algn="l"/>
            <a:r>
              <a:rPr lang="es-ES" sz="1400" b="1" dirty="0" smtClean="0">
                <a:solidFill>
                  <a:schemeClr val="bg1"/>
                </a:solidFill>
              </a:rPr>
              <a:t>¿Qué Es El Cáncer?</a:t>
            </a:r>
            <a:endParaRPr lang="es-ES" sz="1400" dirty="0">
              <a:solidFill>
                <a:schemeClr val="bg1"/>
              </a:solidFill>
            </a:endParaRPr>
          </a:p>
        </p:txBody>
      </p:sp>
      <p:sp>
        <p:nvSpPr>
          <p:cNvPr id="5" name="Slide Number Placeholder 7"/>
          <p:cNvSpPr>
            <a:spLocks noGrp="1"/>
          </p:cNvSpPr>
          <p:nvPr>
            <p:ph type="sldNum" sz="quarter" idx="12"/>
          </p:nvPr>
        </p:nvSpPr>
        <p:spPr>
          <a:xfrm>
            <a:off x="152400" y="6553200"/>
            <a:ext cx="1219200" cy="304800"/>
          </a:xfrm>
        </p:spPr>
        <p:txBody>
          <a:bodyPr/>
          <a:lstStyle/>
          <a:p>
            <a:pPr algn="l" defTabSz="914400">
              <a:buNone/>
            </a:pPr>
            <a:r>
              <a:rPr lang="es-ES" sz="1400" b="0" i="0" dirty="0" smtClean="0">
                <a:solidFill>
                  <a:schemeClr val="tx1">
                    <a:tint val="75000"/>
                  </a:schemeClr>
                </a:solidFill>
                <a:latin typeface="Calibri"/>
                <a:ea typeface="+mn-ea"/>
                <a:cs typeface="+mn-cs"/>
              </a:rPr>
              <a:t>Página </a:t>
            </a:r>
            <a:fld id="{108BDB1A-C837-4046-A5C6-B91777A2EEF8}" type="slidenum">
              <a:rPr lang="es-ES" sz="1400" b="0" i="0" smtClean="0">
                <a:solidFill>
                  <a:schemeClr val="tx1">
                    <a:tint val="75000"/>
                  </a:schemeClr>
                </a:solidFill>
                <a:latin typeface="Calibri"/>
                <a:ea typeface="+mn-ea"/>
                <a:cs typeface="+mn-cs"/>
              </a:rPr>
              <a:pPr algn="l" defTabSz="914400">
                <a:buNone/>
              </a:pPr>
              <a:t>9</a:t>
            </a:fld>
            <a:endParaRPr lang="es-ES" sz="1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1811</Words>
  <Application>Microsoft Office PowerPoint</Application>
  <PresentationFormat>On-screen Show (4:3)</PresentationFormat>
  <Paragraphs>166</Paragraphs>
  <Slides>18</Slides>
  <Notes>18</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¿Qué Es El Cáncer?</vt:lpstr>
      <vt:lpstr>Slide 2</vt:lpstr>
      <vt:lpstr>Ciclo de Vida de Una Célula Normal</vt:lpstr>
      <vt:lpstr>Ciclo de Vida de Una Célula Cancerígena</vt:lpstr>
      <vt:lpstr>Clasificación del Cáncer</vt:lpstr>
      <vt:lpstr>Clasificación del Cáncer</vt:lpstr>
      <vt:lpstr>¿Cómo Se Diagnostica el Cáncer?</vt:lpstr>
      <vt:lpstr>¿Cómo Se Trata el Cáncer?</vt:lpstr>
      <vt:lpstr>¿Cómo Se Trata el Cáncer?</vt:lpstr>
      <vt:lpstr>Cirugía</vt:lpstr>
      <vt:lpstr>Quimioterapia</vt:lpstr>
      <vt:lpstr>Terapia de Radiación</vt:lpstr>
      <vt:lpstr>Otros Tipos de Tratamientos</vt:lpstr>
      <vt:lpstr>Efectos Secundarios de Los Tratamientos Contra el Cáncer</vt:lpstr>
      <vt:lpstr>Otros Efectos del Cáncer</vt:lpstr>
      <vt:lpstr>¿Dónde Puedo Obtener Más Información?</vt:lpstr>
      <vt:lpstr>Referencias</vt:lpstr>
      <vt:lpstr>Referencias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2011-02-09T15:04:44Z</dcterms:created>
  <dcterms:modified xsi:type="dcterms:W3CDTF">2011-02-18T22:30:11Z</dcterms:modified>
</cp:coreProperties>
</file>