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2" r:id="rId6"/>
    <p:sldId id="260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8A9C7DD-10FF-4CD1-AB14-7D784449E986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1826C5-4003-45FF-8CF5-BE35C1E45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28F61-D82B-42FA-88A2-16971A560E96}" type="datetimeFigureOut">
              <a:rPr lang="es-ES" smtClean="0"/>
              <a:pPr/>
              <a:t>24/02/2011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37CC2-EE45-4D05-B5A8-030353A75A1F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6B037CC2-EE45-4D05-B5A8-030353A75A1F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s-ES" sz="1200" b="0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6185DF-1717-49CC-8559-8B8DFC3DEF3C}" type="datetimeFigureOut">
              <a:rPr lang="en-US" smtClean="0"/>
              <a:pPr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34D5B7A-E527-4DD6-9596-49A6E982B5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2514600"/>
            <a:ext cx="6096000" cy="1143000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ct val="0"/>
              </a:spcBef>
              <a:buNone/>
            </a:pPr>
            <a:r>
              <a:rPr lang="es-ES" sz="4400" b="1" i="0" dirty="0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Información </a:t>
            </a:r>
            <a:r>
              <a:rPr lang="es-ES" sz="4400" b="1" i="0" dirty="0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Sobre Los Ensayos Clínicos</a:t>
            </a:r>
            <a:endParaRPr lang="es-ES" sz="4400" dirty="0">
              <a:solidFill>
                <a:schemeClr val="bg1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¿Qué es un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Ensayo Clínico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?</a:t>
            </a:r>
            <a:endParaRPr lang="es-ES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rgbClr val="D34817"/>
              </a:buClr>
            </a:pPr>
            <a:r>
              <a:rPr lang="es-ES" sz="3600" b="0" i="0" dirty="0" smtClean="0">
                <a:latin typeface="Calibri"/>
                <a:ea typeface="+mn-ea"/>
                <a:cs typeface="+mn-cs"/>
              </a:rPr>
              <a:t>Un ensayo clínico es un estudio médico que examina nuevos tratamientos o nuevas formas de usar los tratamientos existentes. 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latin typeface="Calibri"/>
                <a:ea typeface="+mn-ea"/>
                <a:cs typeface="+mn-cs"/>
              </a:rPr>
              <a:t>Los ensayos clínicos comparan los nuevos tratamientos con los tratamientos existentes para determinar cuál es más efectivo.</a:t>
            </a:r>
            <a:endParaRPr lang="es-ES" sz="3600" dirty="0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400" b="1" i="0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Información </a:t>
            </a:r>
            <a:r>
              <a:rPr lang="es-ES" sz="1400" b="1" i="0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Sobre Los Ensayos Clínicos</a:t>
            </a:r>
            <a:endParaRPr lang="es-E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 defTabSz="914400">
              <a:buNone/>
            </a:pPr>
            <a:r>
              <a:rPr lang="es-ES" sz="1400" b="0" i="0" dirty="0" smtClean="0">
                <a:solidFill>
                  <a:schemeClr val="tx2"/>
                </a:solidFill>
                <a:latin typeface="Calibri"/>
                <a:ea typeface="+mj-ea"/>
                <a:cs typeface="+mj-cs"/>
              </a:rPr>
              <a:t>Página   </a:t>
            </a:r>
            <a:fld id="{108BDB1A-C837-4046-A5C6-B91777A2EEF8}" type="slidenum">
              <a:rPr lang="es-ES" sz="1400" b="0" i="0" smtClean="0">
                <a:solidFill>
                  <a:schemeClr val="tx2"/>
                </a:solidFill>
                <a:latin typeface="Calibri"/>
                <a:ea typeface="+mj-ea"/>
                <a:cs typeface="+mj-cs"/>
              </a:rPr>
              <a:pPr algn="l" defTabSz="914400">
                <a:buNone/>
              </a:pPr>
              <a:t>2</a:t>
            </a:fld>
            <a:endParaRPr lang="es-ES" dirty="0">
              <a:solidFill>
                <a:schemeClr val="tx2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/>
            </a:r>
            <a:b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</a:b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 ¿Cómo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Pueden Los Ensayos Clínicos Beneficiar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al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Paciente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?</a:t>
            </a:r>
            <a:endParaRPr lang="es-ES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latin typeface="Calibri"/>
                <a:ea typeface="+mn-ea"/>
                <a:cs typeface="+mn-cs"/>
              </a:rPr>
              <a:t>Pueden ofrecerle al paciente acceso a los principales investigadores y a nuevas opciones de </a:t>
            </a:r>
            <a:r>
              <a:rPr lang="es-ES" sz="3600" b="0" i="0" dirty="0" smtClean="0">
                <a:latin typeface="Calibri"/>
                <a:ea typeface="+mn-ea"/>
                <a:cs typeface="+mn-cs"/>
              </a:rPr>
              <a:t>tratamiento.</a:t>
            </a:r>
            <a:endParaRPr lang="es-ES" sz="3600" b="0" i="0" dirty="0" smtClean="0">
              <a:latin typeface="Calibri"/>
              <a:ea typeface="+mn-ea"/>
              <a:cs typeface="+mn-cs"/>
            </a:endParaRP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Son gratuitos para el paciente. 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A veces, a los participantes se les paga por su </a:t>
            </a: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colaboración.</a:t>
            </a:r>
            <a:endParaRPr lang="es-ES" sz="3600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endParaRPr lang="es-ES" dirty="0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Calibri"/>
              </a:rPr>
              <a:t>Información Sobre Los Ensayos Clínicos</a:t>
            </a:r>
            <a:endParaRPr lang="es-E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 defTabSz="914400">
              <a:buNone/>
            </a:pPr>
            <a:r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Página   </a:t>
            </a:r>
            <a:fld id="{108BDB1A-C837-4046-A5C6-B91777A2EEF8}" type="slidenum"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pPr algn="l" defTabSz="914400">
                <a:buNone/>
              </a:pPr>
              <a:t>3</a:t>
            </a:fld>
            <a:endParaRPr lang="es-ES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¿Los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Ensayos Clínicos Son Riesgosos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?</a:t>
            </a:r>
            <a:endParaRPr lang="es-ES" sz="4000" b="0" i="0" dirty="0">
              <a:solidFill>
                <a:schemeClr val="tx1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gobierno federal tiene normas que protegen a los participantes de ensayos clínicos de riesgos innecesarios. </a:t>
            </a:r>
            <a:endParaRPr lang="es-ES" sz="3600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Todos los ensayos clínicos deben aprobar la revisión de las juntas de revisión institucionales para asegurar que sean éticos y que las ventajas por participar en ellos superen los riesgos.</a:t>
            </a:r>
            <a:endParaRPr lang="es-ES" sz="3600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None/>
            </a:pPr>
            <a:endParaRPr lang="es-ES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endParaRPr lang="es-ES" dirty="0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Calibri"/>
              </a:rPr>
              <a:t>Información Sobre Los Ensayos Clínicos</a:t>
            </a:r>
            <a:endParaRPr lang="es-E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 defTabSz="914400">
              <a:buNone/>
            </a:pPr>
            <a:r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Página   </a:t>
            </a:r>
            <a:fld id="{108BDB1A-C837-4046-A5C6-B91777A2EEF8}" type="slidenum"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pPr algn="l" defTabSz="914400">
                <a:buNone/>
              </a:pPr>
              <a:t>4</a:t>
            </a:fld>
            <a:endParaRPr lang="es-ES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Calibri"/>
              </a:rPr>
              <a:t>¿Los Ensayos Clínicos Son Riesgosos?</a:t>
            </a:r>
            <a:endParaRPr lang="es-ES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 les explica a los participantes sobre las ventajas y los riesgos conocidos de participar en el ensayo.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 esta manera, ellos pueden tomar una decisión informada sobre su participación.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participantes también tienen derecho a retirarse del estudio en cualquier momento y sin miedo a reprimendas.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endParaRPr lang="es-E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Calibri"/>
              </a:rPr>
              <a:t>Información Sobre Los Ensayos Clínicos</a:t>
            </a:r>
            <a:endParaRPr lang="es-E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 defTabSz="914400">
              <a:buNone/>
            </a:pPr>
            <a:r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Página   </a:t>
            </a:r>
            <a:fld id="{108BDB1A-C837-4046-A5C6-B91777A2EEF8}" type="slidenum"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pPr algn="l" defTabSz="914400">
                <a:buNone/>
              </a:pPr>
              <a:t>5</a:t>
            </a:fld>
            <a:endParaRPr lang="es-ES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Cómo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Saber Dónde Se Realizan Ensayos Clínicos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en </a:t>
            </a:r>
            <a:r>
              <a:rPr lang="es-ES" sz="40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Su Área</a:t>
            </a:r>
            <a:endParaRPr lang="es-ES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En primer lugar, pregúntele al doctor si sabe de algún ensayo clínico para el cual el cliente/familiar </a:t>
            </a:r>
            <a:r>
              <a:rPr lang="es-ES" sz="36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del </a:t>
            </a:r>
            <a:r>
              <a:rPr lang="es-ES" sz="3600" smtClean="0">
                <a:latin typeface="Calibri"/>
              </a:rPr>
              <a:t>cliente</a:t>
            </a:r>
            <a:r>
              <a:rPr lang="es-ES" sz="36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pueda ser elegible.</a:t>
            </a:r>
            <a:endParaRPr lang="es-ES" sz="3600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Visite www.clinicaltrials.gov </a:t>
            </a:r>
          </a:p>
          <a:p>
            <a:pPr marL="274320" indent="-274320" algn="l" defTabSz="914400"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es-ES" sz="36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Comuníquese con los centros de tratamiento cercanos a su área para consultar sobre los ensayos clínicos que están llevando a cabo en la actualidad.</a:t>
            </a:r>
            <a:endParaRPr lang="es-ES" sz="3600" dirty="0" smtClean="0">
              <a:latin typeface="Calibri"/>
            </a:endParaRPr>
          </a:p>
          <a:p>
            <a:pPr marL="274320" indent="-274320" algn="l" defTabSz="914400">
              <a:spcBef>
                <a:spcPts val="580"/>
              </a:spcBef>
              <a:buNone/>
            </a:pPr>
            <a:endParaRPr lang="es-ES" dirty="0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latin typeface="Calibri"/>
              </a:rPr>
              <a:t>Información Sobre Los Ensayos Clínicos</a:t>
            </a:r>
            <a:endParaRPr lang="es-ES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-76200" y="6553200"/>
            <a:ext cx="1219200" cy="304800"/>
          </a:xfrm>
          <a:noFill/>
        </p:spPr>
        <p:txBody>
          <a:bodyPr/>
          <a:lstStyle/>
          <a:p>
            <a:pPr algn="l" defTabSz="914400">
              <a:buNone/>
            </a:pPr>
            <a:r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Página   </a:t>
            </a:r>
            <a:fld id="{108BDB1A-C837-4046-A5C6-B91777A2EEF8}" type="slidenum">
              <a:rPr lang="es-ES" sz="1400" b="0" i="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pPr algn="l" defTabSz="914400">
                <a:buNone/>
              </a:pPr>
              <a:t>6</a:t>
            </a:fld>
            <a:endParaRPr lang="es-ES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300</Words>
  <Application>Microsoft Office PowerPoint</Application>
  <PresentationFormat>On-screen Show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Información Sobre Los Ensayos Clínicos</vt:lpstr>
      <vt:lpstr>¿Qué es un Ensayo Clínico?</vt:lpstr>
      <vt:lpstr>  ¿Cómo Pueden Los Ensayos Clínicos Beneficiar al Paciente?</vt:lpstr>
      <vt:lpstr>¿Los Ensayos Clínicos Son Riesgosos?</vt:lpstr>
      <vt:lpstr>¿Los Ensayos Clínicos Son Riesgosos?</vt:lpstr>
      <vt:lpstr>Cómo Saber Dónde Se Realizan Ensayos Clínicos en Su Área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2011-02-09T15:03:15Z</dcterms:created>
  <dcterms:modified xsi:type="dcterms:W3CDTF">2011-02-24T18:23:03Z</dcterms:modified>
</cp:coreProperties>
</file>