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95108" autoAdjust="0"/>
  </p:normalViewPr>
  <p:slideViewPr>
    <p:cSldViewPr>
      <p:cViewPr varScale="1">
        <p:scale>
          <a:sx n="112" d="100"/>
          <a:sy n="112" d="100"/>
        </p:scale>
        <p:origin x="-1584" y="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-3828" y="-90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729D5-5102-4C67-B393-A56C342B3555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93E733-16EC-4B57-A98F-2C5023FC6DC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4EE7-F326-4617-92DF-E277CA5C0022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CF9D8-6162-46B8-8F13-629E4E9133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4EE7-F326-4617-92DF-E277CA5C0022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CF9D8-6162-46B8-8F13-629E4E9133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4EE7-F326-4617-92DF-E277CA5C0022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CF9D8-6162-46B8-8F13-629E4E9133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4EE7-F326-4617-92DF-E277CA5C0022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CF9D8-6162-46B8-8F13-629E4E9133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4EE7-F326-4617-92DF-E277CA5C0022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CF9D8-6162-46B8-8F13-629E4E9133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4EE7-F326-4617-92DF-E277CA5C0022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CF9D8-6162-46B8-8F13-629E4E9133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4EE7-F326-4617-92DF-E277CA5C0022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CF9D8-6162-46B8-8F13-629E4E9133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4EE7-F326-4617-92DF-E277CA5C0022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CF9D8-6162-46B8-8F13-629E4E9133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4EE7-F326-4617-92DF-E277CA5C0022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CF9D8-6162-46B8-8F13-629E4E9133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4EE7-F326-4617-92DF-E277CA5C0022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CF9D8-6162-46B8-8F13-629E4E9133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4EE7-F326-4617-92DF-E277CA5C0022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CF9D8-6162-46B8-8F13-629E4E9133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F4EE7-F326-4617-92DF-E277CA5C0022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2CF9D8-6162-46B8-8F13-629E4E9133E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itle background 2011 013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2667000"/>
            <a:ext cx="6705600" cy="1470025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chemeClr val="bg1"/>
                </a:solidFill>
              </a:rPr>
              <a:t>Children’s Developmental Milestones</a:t>
            </a:r>
            <a:endParaRPr lang="en-US" b="1" baseline="30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This presentation discusses children’s developmental milestones.</a:t>
            </a:r>
          </a:p>
          <a:p>
            <a:r>
              <a:rPr lang="en-US" dirty="0" smtClean="0"/>
              <a:t>As children grow, they reach certain physical, intellectual, social, emotional, and moral milestones.</a:t>
            </a:r>
          </a:p>
          <a:p>
            <a:r>
              <a:rPr lang="en-US" dirty="0" smtClean="0"/>
              <a:t>Developmental milestones represent the age-specific skills that each child should have when they reach a certain age range.</a:t>
            </a:r>
          </a:p>
          <a:p>
            <a:pPr lvl="1"/>
            <a:r>
              <a:rPr lang="en-US" dirty="0" smtClean="0"/>
              <a:t>Keep in mind that each child is different and will develop at their own pace.</a:t>
            </a:r>
          </a:p>
          <a:p>
            <a:r>
              <a:rPr lang="en-US" dirty="0" smtClean="0"/>
              <a:t>Information about children’s developmental milestones can help </a:t>
            </a:r>
            <a:r>
              <a:rPr lang="en-US" dirty="0" err="1" smtClean="0"/>
              <a:t>promotoras</a:t>
            </a:r>
            <a:r>
              <a:rPr lang="en-US" dirty="0" smtClean="0"/>
              <a:t> understand at every age what a child is capable of understanding, what he or she feels emotionally, and what communication methods are age appropriate.</a:t>
            </a:r>
            <a:endParaRPr lang="en-US" dirty="0"/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52400" y="6553200"/>
            <a:ext cx="1219200" cy="304800"/>
          </a:xfrm>
        </p:spPr>
        <p:txBody>
          <a:bodyPr/>
          <a:lstStyle/>
          <a:p>
            <a:pPr algn="l"/>
            <a:r>
              <a:rPr lang="en-US" sz="1400" dirty="0" smtClean="0"/>
              <a:t>Page   </a:t>
            </a:r>
            <a:fld id="{108BDB1A-C837-4046-A5C6-B91777A2EEF8}" type="slidenum">
              <a:rPr lang="en-US" sz="1400" smtClean="0"/>
              <a:pPr algn="l"/>
              <a:t>2</a:t>
            </a:fld>
            <a:endParaRPr lang="en-US" sz="1400" dirty="0"/>
          </a:p>
        </p:txBody>
      </p:sp>
      <p:sp>
        <p:nvSpPr>
          <p:cNvPr id="5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1676400" y="6553200"/>
            <a:ext cx="4038600" cy="304800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chemeClr val="bg1"/>
                </a:solidFill>
              </a:rPr>
              <a:t>Children’s Developmental Stages</a:t>
            </a:r>
            <a:endParaRPr lang="en-US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dirty="0" smtClean="0"/>
              <a:t>Infant to </a:t>
            </a:r>
            <a:r>
              <a:rPr lang="en-US" dirty="0" smtClean="0"/>
              <a:t>2-Year-Old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990600"/>
          <a:ext cx="9144000" cy="624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  <a:gridCol w="1524000"/>
                <a:gridCol w="1524000"/>
              </a:tblGrid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Physical Milestones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Intellectual Milestones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Social</a:t>
                      </a:r>
                      <a:r>
                        <a:rPr lang="en-US" sz="1600" baseline="0" dirty="0" smtClean="0"/>
                        <a:t> Milestones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Emotional</a:t>
                      </a:r>
                      <a:r>
                        <a:rPr lang="en-US" sz="1600" baseline="0" dirty="0" smtClean="0"/>
                        <a:t> Milestones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Moral Milestones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Knowledge of Death and Disease</a:t>
                      </a:r>
                      <a:endParaRPr lang="en-US" sz="1600" b="1" dirty="0"/>
                    </a:p>
                  </a:txBody>
                  <a:tcPr anchor="b"/>
                </a:tc>
              </a:tr>
              <a:tr h="4904111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Grows rapidly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Develops motor skills</a:t>
                      </a:r>
                      <a:r>
                        <a:rPr lang="en-US" sz="1400" baseline="0" dirty="0" smtClean="0"/>
                        <a:t> (tracks people with eyes, grabs things, rolls over, sits, stands, feeds self, puts on/takes off clothing)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Puts things in their mouths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Teething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Can stack blocks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Cannot control bowels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Spontaneously makes</a:t>
                      </a:r>
                      <a:r>
                        <a:rPr lang="en-US" sz="1400" baseline="0" dirty="0" smtClean="0"/>
                        <a:t> noises and coos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Learns through the senses (responds to sounds, likes to taste things)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Enjoys hearing</a:t>
                      </a:r>
                      <a:r>
                        <a:rPr lang="en-US" sz="1400" baseline="0" dirty="0" smtClean="0"/>
                        <a:t> the names of things and begins to speak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Repeats behaviors that they see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Understands  simple spoken directions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Starts to enjoy songs and rhymes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Is able to recognize</a:t>
                      </a:r>
                      <a:r>
                        <a:rPr lang="en-US" sz="1400" baseline="0" dirty="0" smtClean="0"/>
                        <a:t> the primary caregiver and finds this person extremely important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Holds gazes and smiles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Enjoys being played with, held, and tickled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Waves goodbye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Becomes possessive and independent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Can convey</a:t>
                      </a:r>
                      <a:r>
                        <a:rPr lang="en-US" sz="1400" baseline="0" dirty="0" smtClean="0"/>
                        <a:t> excitement and pleasure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Fears the unexpected (loud noises, sudden movements)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Needs to feel loved (held, cuddled)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Has a temper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Sucks thumb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May be clingy or fussy or seem to revert back to earlier stages of development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May react to emotions and distress displayed by you or the other children in your family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US" sz="1400" baseline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Understands</a:t>
                      </a:r>
                      <a:r>
                        <a:rPr lang="en-US" sz="1400" baseline="0" dirty="0" smtClean="0"/>
                        <a:t> adult approval and disapproval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Cannot understand explanations of cancer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May understand that mommy or daddy does not feel well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2 to </a:t>
            </a:r>
            <a:r>
              <a:rPr lang="en-US" dirty="0" smtClean="0"/>
              <a:t>6-Year-Old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7" name="Content Placeholder 3"/>
          <p:cNvGraphicFramePr>
            <a:graphicFrameLocks/>
          </p:cNvGraphicFramePr>
          <p:nvPr/>
        </p:nvGraphicFramePr>
        <p:xfrm>
          <a:off x="0" y="990601"/>
          <a:ext cx="9144000" cy="59556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  <a:gridCol w="1524000"/>
                <a:gridCol w="1524000"/>
              </a:tblGrid>
              <a:tr h="76199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Physical Milestones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Intellectual Milestones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Social</a:t>
                      </a:r>
                      <a:r>
                        <a:rPr lang="en-US" sz="1600" baseline="0" dirty="0" smtClean="0"/>
                        <a:t> Milestones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Emotional</a:t>
                      </a:r>
                      <a:r>
                        <a:rPr lang="en-US" sz="1600" baseline="0" dirty="0" smtClean="0"/>
                        <a:t> Milestones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Moral Milestones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Knowledge of Death and Disease</a:t>
                      </a:r>
                    </a:p>
                  </a:txBody>
                  <a:tcPr anchor="b"/>
                </a:tc>
              </a:tr>
              <a:tr h="5132676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Enjoys playing, rough-housing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Is active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Develops</a:t>
                      </a:r>
                      <a:r>
                        <a:rPr lang="en-US" sz="1400" baseline="0" dirty="0" smtClean="0"/>
                        <a:t> manual dexterity (can manipulate small objects)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Can control bowels, bladder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Muscles grow quickly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May not be an adventurous  eater; prefers bland foods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Has</a:t>
                      </a:r>
                      <a:r>
                        <a:rPr lang="en-US" sz="1400" baseline="0" dirty="0" smtClean="0"/>
                        <a:t> a short attention span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Continues to develop vocabulary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Learns mostly through senses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Uses imagination often; may have imaginary friends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Is curious and asks a lot of questions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Begins to understand cause and effect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Understands letters, numbers, currency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Picks up on nonverbal communication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Clings to primary caregiver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Imitates adult behaviors (trying on clothes, make-up)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Recognizes differences between men and women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Curious about where babies come from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Enjoys being around others; but prefers the same sex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Starts to understand rules and sharing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Likes being praised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Wants to do things on their own</a:t>
                      </a:r>
                      <a:endParaRPr lang="en-US" sz="1400" baseline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Shows a lot of emotion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Says “No” often and tests boundaries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Generally less fearful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Becomes boastful, bossy, may name call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Can be easily embarrassed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Family is the center of child’s world; child is confident family will care for his or her needs 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Wants approval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Tries</a:t>
                      </a:r>
                      <a:r>
                        <a:rPr lang="en-US" sz="1400" baseline="0" dirty="0" smtClean="0"/>
                        <a:t> to be good and knows right from wrong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May lie or blame others if they do something wrong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Values other people’s opinions of self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May use verbal threats/wishes without understanding what they mean (such as “I wish you were dead”)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Understands the idea of germs,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may believe that cancer is contagious</a:t>
                      </a:r>
                    </a:p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May believe that they said or did something to cause the cancer</a:t>
                      </a:r>
                    </a:p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Will not understand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what is going on inside the body;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focuses on outward symptoms (such as hair loss, weight changes)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Knows the basics of what a doctor does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 understanding of time or death </a:t>
                      </a:r>
                      <a:endParaRPr lang="en-US" sz="1400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6 to </a:t>
            </a:r>
            <a:r>
              <a:rPr lang="en-US" dirty="0" smtClean="0"/>
              <a:t>9-Year-Old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0" y="990600"/>
          <a:ext cx="9144000" cy="59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  <a:gridCol w="1524000"/>
                <a:gridCol w="1524000"/>
              </a:tblGrid>
              <a:tr h="83774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Physical Milestones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Intellectual Milestones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Social</a:t>
                      </a:r>
                      <a:r>
                        <a:rPr lang="en-US" sz="1600" baseline="0" dirty="0" smtClean="0"/>
                        <a:t> Milestones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Emotional</a:t>
                      </a:r>
                      <a:r>
                        <a:rPr lang="en-US" sz="1600" baseline="0" dirty="0" smtClean="0"/>
                        <a:t> Milestones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Moral Milestones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Knowledge of Death and Disease</a:t>
                      </a:r>
                      <a:endParaRPr lang="en-US" sz="1600" b="1" dirty="0"/>
                    </a:p>
                  </a:txBody>
                  <a:tcPr anchor="b"/>
                </a:tc>
              </a:tr>
              <a:tr h="5105854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Is energetic, restless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Has growth spurts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May get</a:t>
                      </a:r>
                      <a:r>
                        <a:rPr lang="en-US" sz="1400" baseline="0" dirty="0" smtClean="0"/>
                        <a:t> ill often as a result of being in school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Develops hand-eye coordination and enjoys drawing and writing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Has a good appetite and may be more adventurous with food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Indecisive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Can</a:t>
                      </a:r>
                      <a:r>
                        <a:rPr lang="en-US" sz="1400" baseline="0" dirty="0" smtClean="0"/>
                        <a:t> read and write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May stutter when upset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Begins to have clear memories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Is capable of logical thought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Has a longer attention span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Develops hobbies and retreats to fantasy less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Wants to know why things happen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Begins to exaggerate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Has greater interest in birth and babies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Begins to identify with other adults (teachers, neighbors)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May be disloyal to friends, have unstable relationships then gradually become more social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Becomes concerned with the reactions of others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May still use aggression to problem-solve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Enjoys school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Feels insecure and does</a:t>
                      </a:r>
                      <a:r>
                        <a:rPr lang="en-US" sz="1400" baseline="0" dirty="0" smtClean="0"/>
                        <a:t> not take criticism or blame well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May be negative and act out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Has a very self-centered attitude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Complains often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Tries to develop a sense of self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Is easily distracted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May be secretive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Becomes helpful and outgoing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Is curious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May be affectionate and act silly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Seeks approval from others; may blame others for something they did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Feels</a:t>
                      </a:r>
                      <a:r>
                        <a:rPr lang="en-US" sz="1400" baseline="0" dirty="0" smtClean="0"/>
                        <a:t> guilt and shame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May understand the basics of human anatomy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Understands cause and effect</a:t>
                      </a:r>
                    </a:p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Fears that cancer is something contagious</a:t>
                      </a:r>
                    </a:p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Has an interest in the causes of cancer</a:t>
                      </a:r>
                    </a:p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May ask for specific details about cancer</a:t>
                      </a:r>
                    </a:p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Starts to understand that cancer can lead to death</a:t>
                      </a:r>
                    </a:p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Personifies death as a person or monster who takes you away  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9 to </a:t>
            </a:r>
            <a:r>
              <a:rPr lang="en-US" dirty="0" smtClean="0"/>
              <a:t>12-Year-Old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0" y="990601"/>
          <a:ext cx="9144000" cy="6092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  <a:gridCol w="1524000"/>
                <a:gridCol w="1524000"/>
              </a:tblGrid>
              <a:tr h="76199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Physical Milestones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Intellectual Milestones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Social</a:t>
                      </a:r>
                      <a:r>
                        <a:rPr lang="en-US" sz="1600" baseline="0" dirty="0" smtClean="0"/>
                        <a:t> Milestones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Emotional</a:t>
                      </a:r>
                      <a:r>
                        <a:rPr lang="en-US" sz="1600" baseline="0" dirty="0" smtClean="0"/>
                        <a:t> Milestones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Moral Milestones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Knowledge of Death and Disease</a:t>
                      </a:r>
                      <a:endParaRPr lang="en-US" sz="1600" b="1" dirty="0"/>
                    </a:p>
                  </a:txBody>
                  <a:tcPr anchor="b"/>
                </a:tc>
              </a:tr>
              <a:tr h="526906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Rough-houses and enjoys team sports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Has coordination and body control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Females begin</a:t>
                      </a:r>
                      <a:r>
                        <a:rPr lang="en-US" sz="1400" baseline="0" dirty="0" smtClean="0"/>
                        <a:t> developing quicker than males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Becomes aware of the body and sexuality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Develops</a:t>
                      </a:r>
                      <a:r>
                        <a:rPr lang="en-US" sz="1400" baseline="0" dirty="0" smtClean="0"/>
                        <a:t> strong interests in activities, hobbies, collecting things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Capable of thinking abstractly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Enjoys books and writing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Capable of arguing logically and may challenge others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May become critical of adults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Shows an interest in national and international events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Asks more about “what happened” 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en-US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Enjoys group activities, but still hangs out with the same sex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dirty="0" smtClean="0"/>
                        <a:t>Is competitive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dirty="0" smtClean="0"/>
                        <a:t>Thinks</a:t>
                      </a:r>
                      <a:r>
                        <a:rPr lang="en-US" sz="1400" baseline="0" dirty="0" smtClean="0"/>
                        <a:t> highly of parents and shows affection toward them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aseline="0" dirty="0" smtClean="0"/>
                        <a:t>Becomes selective when choosing friends and may have a best friend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aseline="0" dirty="0" smtClean="0"/>
                        <a:t>Wants to be accepted by peers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aseline="0" dirty="0" smtClean="0"/>
                        <a:t>Enjoys being part of a community</a:t>
                      </a:r>
                      <a:endParaRPr lang="en-US" sz="1400" dirty="0" smtClean="0"/>
                    </a:p>
                    <a:p>
                      <a:pPr>
                        <a:buFont typeface="Arial" pitchFamily="34" charset="0"/>
                        <a:buNone/>
                      </a:pPr>
                      <a:endParaRPr lang="en-US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Becoming independent, but may develop behavior problems if</a:t>
                      </a:r>
                      <a:r>
                        <a:rPr lang="en-US" sz="1400" baseline="0" dirty="0" smtClean="0"/>
                        <a:t> not accepted by others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Enjoys privacy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Mostly concerned with school and friends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May become rebellious, dramatic, and moody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Understands the concept of being fair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Begins to take responsibility</a:t>
                      </a:r>
                      <a:r>
                        <a:rPr lang="en-US" sz="1400" baseline="0" dirty="0" smtClean="0"/>
                        <a:t> for mistakes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Has a conscience and set of morals, but strives to please the group and be accepted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Understands what cells are and that cancer cells act differently than normal cells</a:t>
                      </a:r>
                    </a:p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Will likely be familiar with cancer and some forms of treatment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Understands that illness can lead to death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May see cancer as punishment for poor behavior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Questions relationship and life changes caused by cancer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Teenager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0" y="990600"/>
          <a:ext cx="9144000" cy="65004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  <a:gridCol w="1524000"/>
                <a:gridCol w="1524000"/>
              </a:tblGrid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Physical Milestones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Intellectual Milestones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Social</a:t>
                      </a:r>
                      <a:r>
                        <a:rPr lang="en-US" sz="1600" baseline="0" dirty="0" smtClean="0"/>
                        <a:t> Milestones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Emotional</a:t>
                      </a:r>
                      <a:r>
                        <a:rPr lang="en-US" sz="1600" baseline="0" dirty="0" smtClean="0"/>
                        <a:t> Milestones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Moral Milestones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Knowledge of Death and Disease</a:t>
                      </a:r>
                      <a:endParaRPr lang="en-US" sz="1600" b="1" dirty="0"/>
                    </a:p>
                  </a:txBody>
                  <a:tcPr anchor="b"/>
                </a:tc>
              </a:tr>
              <a:tr h="5677444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Rapidly gets taller, gains</a:t>
                      </a:r>
                      <a:r>
                        <a:rPr lang="en-US" sz="1400" baseline="0" dirty="0" smtClean="0"/>
                        <a:t> weight, and develops strength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Reaches sexual maturity and is more likely to act on sexual desires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May develop acne and be concerned with physical appearance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Enjoys engaging in arguments and discussions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Begins to think and plan for the future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Capable of introspection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Enjoys reading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May develop interest in religion,</a:t>
                      </a:r>
                      <a:r>
                        <a:rPr lang="en-US" sz="1400" baseline="0" dirty="0" smtClean="0"/>
                        <a:t> faith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Lacks confidence in personal abilities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May withdraw from parents and siblings as a means of rebellion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Has an established group of friends of both sexes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May date and have serious relationships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May confide in someone outside the family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US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Needs to feel special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Worries about school, friends, appearance, failure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May talk back to teachers and authority figures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Is ego-centric and lonely at times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Is conflicted about being oneself versus fitting in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Needs someone to listen; to talk with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Not sure how to handle own emotions [public and private]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Weighs costs and benefits of decisions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Tries to avoid doing wrong by thinking of alternative solutions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Is generally truthful and concerned about fairness of others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May be frustrated or confused when family or friends don’t abide by right and wrong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Understands human anatomy</a:t>
                      </a:r>
                    </a:p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Understands the basics of the immune system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Understands what cancer is, is familiar with some treatment options, and understands remission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May feel guilt, anger, even some responsibility for cancer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It is likely teenagers will think about the implications cancer might have on them and their family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 milestones presented here come from The Child Development Guide, part of the Foster Parents Cope curriculum.</a:t>
            </a:r>
          </a:p>
          <a:p>
            <a:pPr lvl="1"/>
            <a:r>
              <a:rPr lang="en-US" dirty="0" smtClean="0"/>
              <a:t>SUNY Research Foundation/Center for Development of Human Services New York State Child Welfare Training Institute. (1993). </a:t>
            </a:r>
            <a:r>
              <a:rPr lang="en-US" u="sng" dirty="0" smtClean="0"/>
              <a:t>The Child Development Guide</a:t>
            </a:r>
            <a:r>
              <a:rPr lang="en-US" dirty="0" smtClean="0"/>
              <a:t>. </a:t>
            </a:r>
            <a:r>
              <a:rPr lang="en-US" smtClean="0"/>
              <a:t>Retrieved from </a:t>
            </a:r>
            <a:r>
              <a:rPr lang="en-US" dirty="0" smtClean="0"/>
              <a:t>http://www.dshs.wa.gov/ca/fosterparents/training/chidev/cd06.htm</a:t>
            </a:r>
          </a:p>
          <a:p>
            <a:r>
              <a:rPr lang="en-US" dirty="0" smtClean="0"/>
              <a:t>The knowledge of death and disease comes from:</a:t>
            </a:r>
          </a:p>
          <a:p>
            <a:pPr lvl="1"/>
            <a:r>
              <a:rPr lang="en-US" dirty="0" smtClean="0"/>
              <a:t>UBM </a:t>
            </a:r>
            <a:r>
              <a:rPr lang="en-US" dirty="0" err="1" smtClean="0"/>
              <a:t>Medica</a:t>
            </a:r>
            <a:r>
              <a:rPr lang="en-US" dirty="0" smtClean="0"/>
              <a:t> LLC. (2010). </a:t>
            </a:r>
            <a:r>
              <a:rPr lang="en-US" u="sng" dirty="0" smtClean="0"/>
              <a:t>Talking with your child about cancer</a:t>
            </a:r>
            <a:r>
              <a:rPr lang="en-US" dirty="0" smtClean="0"/>
              <a:t>. Retrieved from http://www.healthieryou.com/canctalk.html</a:t>
            </a:r>
          </a:p>
          <a:p>
            <a:pPr lvl="1"/>
            <a:r>
              <a:rPr lang="en-US" dirty="0" smtClean="0"/>
              <a:t>Worden. (2010). </a:t>
            </a:r>
            <a:r>
              <a:rPr lang="en-US" u="sng" dirty="0" smtClean="0"/>
              <a:t>Talking to your child about the loss of a loved one</a:t>
            </a:r>
            <a:r>
              <a:rPr lang="en-US" dirty="0" smtClean="0"/>
              <a:t>. In </a:t>
            </a:r>
            <a:r>
              <a:rPr lang="en-US" dirty="0" err="1" smtClean="0"/>
              <a:t>PsychCentral</a:t>
            </a:r>
            <a:r>
              <a:rPr lang="en-US" dirty="0" smtClean="0"/>
              <a:t>. Retrieved from http://psychcentral.com/library/child_death9.htm</a:t>
            </a:r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52400" y="6553200"/>
            <a:ext cx="1219200" cy="304800"/>
          </a:xfrm>
        </p:spPr>
        <p:txBody>
          <a:bodyPr/>
          <a:lstStyle/>
          <a:p>
            <a:pPr algn="l"/>
            <a:r>
              <a:rPr lang="en-US" sz="1400" dirty="0" smtClean="0"/>
              <a:t>Page   </a:t>
            </a:r>
            <a:fld id="{108BDB1A-C837-4046-A5C6-B91777A2EEF8}" type="slidenum">
              <a:rPr lang="en-US" sz="1400" smtClean="0"/>
              <a:pPr algn="l"/>
              <a:t>8</a:t>
            </a:fld>
            <a:endParaRPr lang="en-US" sz="1400" dirty="0"/>
          </a:p>
        </p:txBody>
      </p:sp>
      <p:sp>
        <p:nvSpPr>
          <p:cNvPr id="6" name="Rectangle 5"/>
          <p:cNvSpPr/>
          <p:nvPr/>
        </p:nvSpPr>
        <p:spPr>
          <a:xfrm>
            <a:off x="1676400" y="6550223"/>
            <a:ext cx="261398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Children’s Developmental Stages</a:t>
            </a:r>
            <a:endParaRPr lang="en-US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568</TotalTime>
  <Words>1486</Words>
  <Application>Microsoft Office PowerPoint</Application>
  <PresentationFormat>On-screen Show (4:3)</PresentationFormat>
  <Paragraphs>214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Children’s Developmental Milestones</vt:lpstr>
      <vt:lpstr>Overview</vt:lpstr>
      <vt:lpstr>Infant to 2-Year-Old</vt:lpstr>
      <vt:lpstr>2 to 6-Year-Old</vt:lpstr>
      <vt:lpstr>6 to 9-Year-Old</vt:lpstr>
      <vt:lpstr>9 to 12-Year-Old</vt:lpstr>
      <vt:lpstr>Teenager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Children’s Developmental Stages</dc:title>
  <dc:creator>Jana</dc:creator>
  <cp:lastModifiedBy>Jana</cp:lastModifiedBy>
  <cp:revision>123</cp:revision>
  <dcterms:created xsi:type="dcterms:W3CDTF">2011-01-20T14:36:13Z</dcterms:created>
  <dcterms:modified xsi:type="dcterms:W3CDTF">2011-02-09T20:16:23Z</dcterms:modified>
</cp:coreProperties>
</file>