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0" r:id="rId3"/>
    <p:sldId id="257" r:id="rId4"/>
    <p:sldId id="258" r:id="rId5"/>
    <p:sldId id="260" r:id="rId6"/>
    <p:sldId id="261" r:id="rId7"/>
    <p:sldId id="265" r:id="rId8"/>
    <p:sldId id="259" r:id="rId9"/>
    <p:sldId id="262" r:id="rId10"/>
    <p:sldId id="263" r:id="rId11"/>
    <p:sldId id="267" r:id="rId12"/>
    <p:sldId id="264" r:id="rId13"/>
    <p:sldId id="271" r:id="rId14"/>
    <p:sldId id="273" r:id="rId15"/>
    <p:sldId id="274" r:id="rId16"/>
    <p:sldId id="266" r:id="rId17"/>
    <p:sldId id="275" r:id="rId18"/>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99" autoAdjust="0"/>
    <p:restoredTop sz="94660"/>
  </p:normalViewPr>
  <p:slideViewPr>
    <p:cSldViewPr>
      <p:cViewPr varScale="1">
        <p:scale>
          <a:sx n="77" d="100"/>
          <a:sy n="77" d="100"/>
        </p:scale>
        <p:origin x="-84" y="-81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9E2463B-8924-4EFA-8C2D-B344D780A132}" type="datetimeFigureOut">
              <a:rPr lang="en-US" smtClean="0"/>
              <a:pPr/>
              <a:t>2/15/2011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FB24A1-EE24-4AC9-B71F-D180BF554C3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9E2463B-8924-4EFA-8C2D-B344D780A132}" type="datetimeFigureOut">
              <a:rPr lang="en-US" smtClean="0"/>
              <a:pPr/>
              <a:t>2/15/2011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FB24A1-EE24-4AC9-B71F-D180BF554C3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9E2463B-8924-4EFA-8C2D-B344D780A132}" type="datetimeFigureOut">
              <a:rPr lang="en-US" smtClean="0"/>
              <a:pPr/>
              <a:t>2/15/2011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FB24A1-EE24-4AC9-B71F-D180BF554C3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9E2463B-8924-4EFA-8C2D-B344D780A132}" type="datetimeFigureOut">
              <a:rPr lang="en-US" smtClean="0"/>
              <a:pPr/>
              <a:t>2/15/2011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FB24A1-EE24-4AC9-B71F-D180BF554C3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9E2463B-8924-4EFA-8C2D-B344D780A132}" type="datetimeFigureOut">
              <a:rPr lang="en-US" smtClean="0"/>
              <a:pPr/>
              <a:t>2/15/2011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FB24A1-EE24-4AC9-B71F-D180BF554C3C}"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9E2463B-8924-4EFA-8C2D-B344D780A132}" type="datetimeFigureOut">
              <a:rPr lang="en-US" smtClean="0"/>
              <a:pPr/>
              <a:t>2/15/2011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FB24A1-EE24-4AC9-B71F-D180BF554C3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9E2463B-8924-4EFA-8C2D-B344D780A132}" type="datetimeFigureOut">
              <a:rPr lang="en-US" smtClean="0"/>
              <a:pPr/>
              <a:t>2/15/2011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DFB24A1-EE24-4AC9-B71F-D180BF554C3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9E2463B-8924-4EFA-8C2D-B344D780A132}" type="datetimeFigureOut">
              <a:rPr lang="en-US" smtClean="0"/>
              <a:pPr/>
              <a:t>2/15/2011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DFB24A1-EE24-4AC9-B71F-D180BF554C3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9E2463B-8924-4EFA-8C2D-B344D780A132}" type="datetimeFigureOut">
              <a:rPr lang="en-US" smtClean="0"/>
              <a:pPr/>
              <a:t>2/15/2011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DFB24A1-EE24-4AC9-B71F-D180BF554C3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9E2463B-8924-4EFA-8C2D-B344D780A132}" type="datetimeFigureOut">
              <a:rPr lang="en-US" smtClean="0"/>
              <a:pPr/>
              <a:t>2/15/2011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FB24A1-EE24-4AC9-B71F-D180BF554C3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9E2463B-8924-4EFA-8C2D-B344D780A132}" type="datetimeFigureOut">
              <a:rPr lang="en-US" smtClean="0"/>
              <a:pPr/>
              <a:t>2/15/2011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FB24A1-EE24-4AC9-B71F-D180BF554C3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9E2463B-8924-4EFA-8C2D-B344D780A132}" type="datetimeFigureOut">
              <a:rPr lang="en-US" smtClean="0"/>
              <a:pPr/>
              <a:t>2/15/2011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DFB24A1-EE24-4AC9-B71F-D180BF554C3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676400" y="2514600"/>
            <a:ext cx="7315200" cy="1470025"/>
          </a:xfrm>
        </p:spPr>
        <p:txBody>
          <a:bodyPr/>
          <a:lstStyle/>
          <a:p>
            <a:pPr algn="l"/>
            <a:r>
              <a:rPr lang="en-US" b="1" dirty="0" smtClean="0">
                <a:solidFill>
                  <a:schemeClr val="bg1"/>
                </a:solidFill>
              </a:rPr>
              <a:t>Communicating </a:t>
            </a:r>
            <a:r>
              <a:rPr lang="en-US" b="1" smtClean="0">
                <a:solidFill>
                  <a:schemeClr val="bg1"/>
                </a:solidFill>
              </a:rPr>
              <a:t>with Families</a:t>
            </a:r>
            <a:endParaRPr lang="en-US" b="1" dirty="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Tips for Encouraging a Family Discussion About Cancer (continued)</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Encourage the child to talk about his or her feelings.  </a:t>
            </a:r>
          </a:p>
          <a:p>
            <a:pPr lvl="1"/>
            <a:r>
              <a:rPr lang="en-US" dirty="0" smtClean="0"/>
              <a:t>With young kids paint or put on a puppet show </a:t>
            </a:r>
          </a:p>
          <a:p>
            <a:pPr lvl="1"/>
            <a:r>
              <a:rPr lang="en-US" dirty="0" smtClean="0"/>
              <a:t>With older kids encourage drawing or poetry</a:t>
            </a:r>
          </a:p>
          <a:p>
            <a:r>
              <a:rPr lang="en-US" dirty="0" smtClean="0"/>
              <a:t>Encourage the child to talk about how he or she is feeling physically. </a:t>
            </a:r>
          </a:p>
          <a:p>
            <a:pPr lvl="1"/>
            <a:r>
              <a:rPr lang="en-US" dirty="0" smtClean="0"/>
              <a:t>If it is the child who has cancer, even minor changes in health can be important </a:t>
            </a:r>
          </a:p>
          <a:p>
            <a:pPr lvl="1"/>
            <a:r>
              <a:rPr lang="en-US" dirty="0" smtClean="0"/>
              <a:t>If it is a family member with cancer, the child may experience grief as physical pain</a:t>
            </a:r>
          </a:p>
          <a:p>
            <a:endParaRPr lang="en-US" dirty="0"/>
          </a:p>
        </p:txBody>
      </p:sp>
      <p:sp>
        <p:nvSpPr>
          <p:cNvPr id="4" name="Slide Number Placeholder 7"/>
          <p:cNvSpPr>
            <a:spLocks noGrp="1"/>
          </p:cNvSpPr>
          <p:nvPr>
            <p:ph type="sldNum" sz="quarter" idx="12"/>
          </p:nvPr>
        </p:nvSpPr>
        <p:spPr>
          <a:xfrm>
            <a:off x="152400" y="6553200"/>
            <a:ext cx="1219200" cy="304800"/>
          </a:xfrm>
        </p:spPr>
        <p:txBody>
          <a:bodyPr/>
          <a:lstStyle/>
          <a:p>
            <a:pPr algn="l"/>
            <a:r>
              <a:rPr lang="en-US" sz="1600" dirty="0" smtClean="0"/>
              <a:t>Page   </a:t>
            </a:r>
            <a:fld id="{108BDB1A-C837-4046-A5C6-B91777A2EEF8}" type="slidenum">
              <a:rPr lang="en-US" sz="1600" smtClean="0"/>
              <a:pPr algn="l"/>
              <a:t>10</a:t>
            </a:fld>
            <a:endParaRPr lang="en-US" sz="1600" dirty="0"/>
          </a:p>
        </p:txBody>
      </p:sp>
      <p:sp>
        <p:nvSpPr>
          <p:cNvPr id="5" name="Footer Placeholder 8"/>
          <p:cNvSpPr>
            <a:spLocks noGrp="1"/>
          </p:cNvSpPr>
          <p:nvPr>
            <p:ph type="ftr" sz="quarter" idx="11"/>
          </p:nvPr>
        </p:nvSpPr>
        <p:spPr>
          <a:xfrm>
            <a:off x="1676400" y="6553200"/>
            <a:ext cx="4038600" cy="304800"/>
          </a:xfrm>
        </p:spPr>
        <p:txBody>
          <a:bodyPr/>
          <a:lstStyle/>
          <a:p>
            <a:pPr algn="l"/>
            <a:r>
              <a:rPr lang="en-US" sz="1400" b="1" dirty="0" smtClean="0">
                <a:solidFill>
                  <a:schemeClr val="bg1"/>
                </a:solidFill>
              </a:rPr>
              <a:t>Communicating with Family</a:t>
            </a:r>
            <a:endParaRPr lang="en-US" sz="1400" b="1" dirty="0">
              <a:solidFill>
                <a:schemeClr val="bg1"/>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Tips for Encouraging a Family Discussion About Cancer (continued)</a:t>
            </a:r>
            <a:endParaRPr lang="en-US" dirty="0"/>
          </a:p>
        </p:txBody>
      </p:sp>
      <p:sp>
        <p:nvSpPr>
          <p:cNvPr id="3" name="Content Placeholder 2"/>
          <p:cNvSpPr>
            <a:spLocks noGrp="1"/>
          </p:cNvSpPr>
          <p:nvPr>
            <p:ph idx="1"/>
          </p:nvPr>
        </p:nvSpPr>
        <p:spPr/>
        <p:txBody>
          <a:bodyPr>
            <a:normAutofit/>
          </a:bodyPr>
          <a:lstStyle/>
          <a:p>
            <a:r>
              <a:rPr lang="en-US" dirty="0" smtClean="0"/>
              <a:t>Try to educate the child little by little. </a:t>
            </a:r>
          </a:p>
          <a:p>
            <a:pPr lvl="1"/>
            <a:r>
              <a:rPr lang="en-US" dirty="0" smtClean="0"/>
              <a:t>Do not overwhelm the child with cancer information</a:t>
            </a:r>
          </a:p>
          <a:p>
            <a:pPr lvl="1"/>
            <a:r>
              <a:rPr lang="en-US" dirty="0" smtClean="0"/>
              <a:t>Allow time for the child to think of questions</a:t>
            </a:r>
          </a:p>
          <a:p>
            <a:pPr marL="342900" lvl="1" indent="-342900">
              <a:buFont typeface="Arial" pitchFamily="34" charset="0"/>
              <a:buChar char="•"/>
            </a:pPr>
            <a:r>
              <a:rPr lang="en-US" sz="3200" dirty="0" smtClean="0"/>
              <a:t>Share stories of other families who have overcome cancer.</a:t>
            </a:r>
          </a:p>
          <a:p>
            <a:pPr lvl="1"/>
            <a:r>
              <a:rPr lang="en-US" dirty="0" smtClean="0"/>
              <a:t>This helps the child understand that cancer can be cured</a:t>
            </a:r>
          </a:p>
        </p:txBody>
      </p:sp>
      <p:sp>
        <p:nvSpPr>
          <p:cNvPr id="4" name="Slide Number Placeholder 7"/>
          <p:cNvSpPr>
            <a:spLocks noGrp="1"/>
          </p:cNvSpPr>
          <p:nvPr>
            <p:ph type="sldNum" sz="quarter" idx="12"/>
          </p:nvPr>
        </p:nvSpPr>
        <p:spPr>
          <a:xfrm>
            <a:off x="152400" y="6553200"/>
            <a:ext cx="1219200" cy="304800"/>
          </a:xfrm>
        </p:spPr>
        <p:txBody>
          <a:bodyPr/>
          <a:lstStyle/>
          <a:p>
            <a:pPr algn="l"/>
            <a:r>
              <a:rPr lang="en-US" sz="1600" dirty="0" smtClean="0"/>
              <a:t>Page   </a:t>
            </a:r>
            <a:fld id="{108BDB1A-C837-4046-A5C6-B91777A2EEF8}" type="slidenum">
              <a:rPr lang="en-US" sz="1600" smtClean="0"/>
              <a:pPr algn="l"/>
              <a:t>11</a:t>
            </a:fld>
            <a:endParaRPr lang="en-US" sz="1600" dirty="0"/>
          </a:p>
        </p:txBody>
      </p:sp>
      <p:sp>
        <p:nvSpPr>
          <p:cNvPr id="5" name="Footer Placeholder 8"/>
          <p:cNvSpPr>
            <a:spLocks noGrp="1"/>
          </p:cNvSpPr>
          <p:nvPr>
            <p:ph type="ftr" sz="quarter" idx="11"/>
          </p:nvPr>
        </p:nvSpPr>
        <p:spPr>
          <a:xfrm>
            <a:off x="1676400" y="6553200"/>
            <a:ext cx="4038600" cy="304800"/>
          </a:xfrm>
        </p:spPr>
        <p:txBody>
          <a:bodyPr/>
          <a:lstStyle/>
          <a:p>
            <a:pPr algn="l"/>
            <a:r>
              <a:rPr lang="en-US" sz="1400" b="1" dirty="0" smtClean="0">
                <a:solidFill>
                  <a:schemeClr val="bg1"/>
                </a:solidFill>
              </a:rPr>
              <a:t>Communicating with Family</a:t>
            </a:r>
            <a:endParaRPr lang="en-US" sz="1400" b="1" dirty="0">
              <a:solidFill>
                <a:schemeClr val="bg1"/>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to </a:t>
            </a:r>
            <a:r>
              <a:rPr lang="en-US" dirty="0" smtClean="0"/>
              <a:t>Expect</a:t>
            </a:r>
            <a:endParaRPr lang="en-US" dirty="0"/>
          </a:p>
        </p:txBody>
      </p:sp>
      <p:sp>
        <p:nvSpPr>
          <p:cNvPr id="3" name="Content Placeholder 2"/>
          <p:cNvSpPr>
            <a:spLocks noGrp="1"/>
          </p:cNvSpPr>
          <p:nvPr>
            <p:ph idx="1"/>
          </p:nvPr>
        </p:nvSpPr>
        <p:spPr/>
        <p:txBody>
          <a:bodyPr/>
          <a:lstStyle/>
          <a:p>
            <a:r>
              <a:rPr lang="en-US" dirty="0" smtClean="0"/>
              <a:t>Do not expect that just because the child understands what is happening and feels comfortable talking to the parent that he or she will not experience grief. The child may still withdraw socially or act out or feel guilty.</a:t>
            </a:r>
          </a:p>
        </p:txBody>
      </p:sp>
      <p:sp>
        <p:nvSpPr>
          <p:cNvPr id="4" name="Slide Number Placeholder 7"/>
          <p:cNvSpPr>
            <a:spLocks noGrp="1"/>
          </p:cNvSpPr>
          <p:nvPr>
            <p:ph type="sldNum" sz="quarter" idx="12"/>
          </p:nvPr>
        </p:nvSpPr>
        <p:spPr>
          <a:xfrm>
            <a:off x="152400" y="6553200"/>
            <a:ext cx="1219200" cy="304800"/>
          </a:xfrm>
        </p:spPr>
        <p:txBody>
          <a:bodyPr/>
          <a:lstStyle/>
          <a:p>
            <a:pPr algn="l"/>
            <a:r>
              <a:rPr lang="en-US" sz="1600" dirty="0" smtClean="0"/>
              <a:t>Page   </a:t>
            </a:r>
            <a:fld id="{108BDB1A-C837-4046-A5C6-B91777A2EEF8}" type="slidenum">
              <a:rPr lang="en-US" sz="1600" smtClean="0"/>
              <a:pPr algn="l"/>
              <a:t>12</a:t>
            </a:fld>
            <a:endParaRPr lang="en-US" sz="1600" dirty="0"/>
          </a:p>
        </p:txBody>
      </p:sp>
      <p:sp>
        <p:nvSpPr>
          <p:cNvPr id="5" name="Footer Placeholder 8"/>
          <p:cNvSpPr>
            <a:spLocks noGrp="1"/>
          </p:cNvSpPr>
          <p:nvPr>
            <p:ph type="ftr" sz="quarter" idx="11"/>
          </p:nvPr>
        </p:nvSpPr>
        <p:spPr>
          <a:xfrm>
            <a:off x="1676400" y="6553200"/>
            <a:ext cx="4038600" cy="304800"/>
          </a:xfrm>
        </p:spPr>
        <p:txBody>
          <a:bodyPr/>
          <a:lstStyle/>
          <a:p>
            <a:pPr algn="l"/>
            <a:r>
              <a:rPr lang="en-US" sz="1400" b="1" dirty="0" smtClean="0">
                <a:solidFill>
                  <a:schemeClr val="bg1"/>
                </a:solidFill>
              </a:rPr>
              <a:t>Communicating with Family</a:t>
            </a:r>
            <a:endParaRPr lang="en-US" sz="1400" b="1" dirty="0">
              <a:solidFill>
                <a:schemeClr val="bg1"/>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Helpful </a:t>
            </a:r>
            <a:r>
              <a:rPr lang="en-US" dirty="0" smtClean="0"/>
              <a:t>Books</a:t>
            </a:r>
            <a:endParaRPr lang="en-US" dirty="0"/>
          </a:p>
        </p:txBody>
      </p:sp>
      <p:sp>
        <p:nvSpPr>
          <p:cNvPr id="3" name="Content Placeholder 2"/>
          <p:cNvSpPr>
            <a:spLocks noGrp="1"/>
          </p:cNvSpPr>
          <p:nvPr>
            <p:ph idx="1"/>
          </p:nvPr>
        </p:nvSpPr>
        <p:spPr/>
        <p:txBody>
          <a:bodyPr/>
          <a:lstStyle/>
          <a:p>
            <a:r>
              <a:rPr lang="en-US" dirty="0" smtClean="0"/>
              <a:t>Do not be afraid to talk about cancer. There are books for all ages designed to help children understand cancer and deal with the various emotional and physical challenges that they encounter. </a:t>
            </a:r>
            <a:endParaRPr lang="en-US" dirty="0"/>
          </a:p>
        </p:txBody>
      </p:sp>
      <p:sp>
        <p:nvSpPr>
          <p:cNvPr id="4" name="Slide Number Placeholder 7"/>
          <p:cNvSpPr>
            <a:spLocks noGrp="1"/>
          </p:cNvSpPr>
          <p:nvPr>
            <p:ph type="sldNum" sz="quarter" idx="12"/>
          </p:nvPr>
        </p:nvSpPr>
        <p:spPr>
          <a:xfrm>
            <a:off x="152400" y="6553200"/>
            <a:ext cx="1219200" cy="304800"/>
          </a:xfrm>
        </p:spPr>
        <p:txBody>
          <a:bodyPr/>
          <a:lstStyle/>
          <a:p>
            <a:pPr algn="l"/>
            <a:r>
              <a:rPr lang="en-US" sz="1600" dirty="0" smtClean="0"/>
              <a:t>Page   </a:t>
            </a:r>
            <a:fld id="{108BDB1A-C837-4046-A5C6-B91777A2EEF8}" type="slidenum">
              <a:rPr lang="en-US" sz="1600" smtClean="0"/>
              <a:pPr algn="l"/>
              <a:t>13</a:t>
            </a:fld>
            <a:endParaRPr lang="en-US" sz="1600" dirty="0"/>
          </a:p>
        </p:txBody>
      </p:sp>
      <p:sp>
        <p:nvSpPr>
          <p:cNvPr id="5" name="Footer Placeholder 8"/>
          <p:cNvSpPr>
            <a:spLocks noGrp="1"/>
          </p:cNvSpPr>
          <p:nvPr>
            <p:ph type="ftr" sz="quarter" idx="11"/>
          </p:nvPr>
        </p:nvSpPr>
        <p:spPr>
          <a:xfrm>
            <a:off x="1676400" y="6553200"/>
            <a:ext cx="4038600" cy="304800"/>
          </a:xfrm>
        </p:spPr>
        <p:txBody>
          <a:bodyPr/>
          <a:lstStyle/>
          <a:p>
            <a:pPr algn="l"/>
            <a:r>
              <a:rPr lang="en-US" sz="1400" b="1" dirty="0" smtClean="0">
                <a:solidFill>
                  <a:schemeClr val="bg1"/>
                </a:solidFill>
              </a:rPr>
              <a:t>Communicating with Family</a:t>
            </a:r>
            <a:endParaRPr lang="en-US" sz="1400" b="1" dirty="0">
              <a:solidFill>
                <a:schemeClr val="bg1"/>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Helpful </a:t>
            </a:r>
            <a:r>
              <a:rPr lang="en-US" dirty="0" smtClean="0"/>
              <a:t>Books (continued)</a:t>
            </a:r>
            <a:endParaRPr lang="en-US" b="1" dirty="0"/>
          </a:p>
        </p:txBody>
      </p:sp>
      <p:sp>
        <p:nvSpPr>
          <p:cNvPr id="3" name="Content Placeholder 2"/>
          <p:cNvSpPr>
            <a:spLocks noGrp="1"/>
          </p:cNvSpPr>
          <p:nvPr>
            <p:ph idx="1"/>
          </p:nvPr>
        </p:nvSpPr>
        <p:spPr>
          <a:xfrm>
            <a:off x="457200" y="1600200"/>
            <a:ext cx="8229600" cy="4648200"/>
          </a:xfrm>
        </p:spPr>
        <p:txBody>
          <a:bodyPr>
            <a:normAutofit fontScale="92500" lnSpcReduction="10000"/>
          </a:bodyPr>
          <a:lstStyle/>
          <a:p>
            <a:r>
              <a:rPr lang="en-US" i="1" dirty="0" smtClean="0"/>
              <a:t>My ABC Book of Cancer</a:t>
            </a:r>
            <a:endParaRPr lang="en-US" dirty="0" smtClean="0"/>
          </a:p>
          <a:p>
            <a:pPr lvl="1"/>
            <a:r>
              <a:rPr lang="en-US" dirty="0" smtClean="0"/>
              <a:t>A ten year old girl with cancer explains cancer to other children</a:t>
            </a:r>
          </a:p>
          <a:p>
            <a:pPr lvl="1"/>
            <a:r>
              <a:rPr lang="en-US" dirty="0" smtClean="0"/>
              <a:t>Chamberlain, S. (1990). </a:t>
            </a:r>
            <a:r>
              <a:rPr lang="en-US" i="1" dirty="0" smtClean="0"/>
              <a:t>My ABC Book of Cancer</a:t>
            </a:r>
            <a:r>
              <a:rPr lang="en-US" dirty="0" smtClean="0"/>
              <a:t>. </a:t>
            </a:r>
            <a:r>
              <a:rPr lang="en-US" dirty="0" smtClean="0"/>
              <a:t>Synergistic Press.</a:t>
            </a:r>
            <a:endParaRPr lang="en-US" i="1" dirty="0" smtClean="0"/>
          </a:p>
          <a:p>
            <a:r>
              <a:rPr lang="en-US" i="1" dirty="0" smtClean="0"/>
              <a:t>Our Family has Cancer Too</a:t>
            </a:r>
          </a:p>
          <a:p>
            <a:pPr lvl="1"/>
            <a:r>
              <a:rPr lang="en-US" dirty="0" smtClean="0"/>
              <a:t>For ages 7-12. This illustrated book discusses how a family coped with cancer</a:t>
            </a:r>
          </a:p>
          <a:p>
            <a:pPr lvl="1"/>
            <a:r>
              <a:rPr lang="en-US" dirty="0" smtClean="0"/>
              <a:t>Clifford, C. (2002). </a:t>
            </a:r>
            <a:r>
              <a:rPr lang="en-US" i="1" dirty="0" smtClean="0"/>
              <a:t>Our Family has Cancer Too</a:t>
            </a:r>
            <a:r>
              <a:rPr lang="en-US" dirty="0" smtClean="0"/>
              <a:t>. </a:t>
            </a:r>
            <a:r>
              <a:rPr lang="en-US" dirty="0" smtClean="0"/>
              <a:t>University </a:t>
            </a:r>
            <a:r>
              <a:rPr lang="en-US" dirty="0" smtClean="0"/>
              <a:t>of Minnesota </a:t>
            </a:r>
            <a:r>
              <a:rPr lang="en-US" dirty="0" smtClean="0"/>
              <a:t>Press; Minneapolis, Minnesota.</a:t>
            </a:r>
            <a:endParaRPr lang="en-US" dirty="0" smtClean="0"/>
          </a:p>
          <a:p>
            <a:pPr lvl="1"/>
            <a:endParaRPr lang="en-US" u="sng" dirty="0" smtClean="0"/>
          </a:p>
          <a:p>
            <a:pPr lvl="1"/>
            <a:endParaRPr lang="en-US" dirty="0"/>
          </a:p>
        </p:txBody>
      </p:sp>
      <p:sp>
        <p:nvSpPr>
          <p:cNvPr id="4" name="Slide Number Placeholder 7"/>
          <p:cNvSpPr>
            <a:spLocks noGrp="1"/>
          </p:cNvSpPr>
          <p:nvPr>
            <p:ph type="sldNum" sz="quarter" idx="12"/>
          </p:nvPr>
        </p:nvSpPr>
        <p:spPr>
          <a:xfrm>
            <a:off x="152400" y="6553200"/>
            <a:ext cx="1219200" cy="304800"/>
          </a:xfrm>
        </p:spPr>
        <p:txBody>
          <a:bodyPr/>
          <a:lstStyle/>
          <a:p>
            <a:pPr algn="l"/>
            <a:r>
              <a:rPr lang="en-US" sz="1600" dirty="0" smtClean="0"/>
              <a:t>Page   </a:t>
            </a:r>
            <a:fld id="{108BDB1A-C837-4046-A5C6-B91777A2EEF8}" type="slidenum">
              <a:rPr lang="en-US" sz="1600" smtClean="0"/>
              <a:pPr algn="l"/>
              <a:t>14</a:t>
            </a:fld>
            <a:endParaRPr lang="en-US" sz="1600" dirty="0"/>
          </a:p>
        </p:txBody>
      </p:sp>
      <p:sp>
        <p:nvSpPr>
          <p:cNvPr id="5" name="Footer Placeholder 8"/>
          <p:cNvSpPr>
            <a:spLocks noGrp="1"/>
          </p:cNvSpPr>
          <p:nvPr>
            <p:ph type="ftr" sz="quarter" idx="11"/>
          </p:nvPr>
        </p:nvSpPr>
        <p:spPr>
          <a:xfrm>
            <a:off x="1676400" y="6553200"/>
            <a:ext cx="4038600" cy="304800"/>
          </a:xfrm>
        </p:spPr>
        <p:txBody>
          <a:bodyPr/>
          <a:lstStyle/>
          <a:p>
            <a:pPr algn="l"/>
            <a:r>
              <a:rPr lang="en-US" sz="1400" b="1" dirty="0" smtClean="0">
                <a:solidFill>
                  <a:schemeClr val="bg1"/>
                </a:solidFill>
              </a:rPr>
              <a:t>Communicating with Family</a:t>
            </a:r>
            <a:endParaRPr lang="en-US" sz="1400" b="1" dirty="0">
              <a:solidFill>
                <a:schemeClr val="bg1"/>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Helpful </a:t>
            </a:r>
            <a:r>
              <a:rPr lang="en-US" dirty="0" smtClean="0"/>
              <a:t>Books (continued)</a:t>
            </a:r>
            <a:endParaRPr lang="en-US" dirty="0"/>
          </a:p>
        </p:txBody>
      </p:sp>
      <p:sp>
        <p:nvSpPr>
          <p:cNvPr id="3" name="Content Placeholder 2"/>
          <p:cNvSpPr>
            <a:spLocks noGrp="1"/>
          </p:cNvSpPr>
          <p:nvPr>
            <p:ph idx="1"/>
          </p:nvPr>
        </p:nvSpPr>
        <p:spPr>
          <a:xfrm>
            <a:off x="457200" y="1600200"/>
            <a:ext cx="8229600" cy="4876800"/>
          </a:xfrm>
        </p:spPr>
        <p:txBody>
          <a:bodyPr>
            <a:normAutofit fontScale="92500" lnSpcReduction="20000"/>
          </a:bodyPr>
          <a:lstStyle/>
          <a:p>
            <a:r>
              <a:rPr lang="en-US" i="1" dirty="0" smtClean="0"/>
              <a:t>The Paper Chain</a:t>
            </a:r>
          </a:p>
          <a:p>
            <a:pPr lvl="1"/>
            <a:r>
              <a:rPr lang="en-US" dirty="0" smtClean="0"/>
              <a:t>This book is designed to help open up the channels of communication between parents and children when a parent is diagnosed with cancer</a:t>
            </a:r>
          </a:p>
          <a:p>
            <a:pPr lvl="1"/>
            <a:r>
              <a:rPr lang="en-US" dirty="0" smtClean="0"/>
              <a:t>Blake, C., Blanchard, E., &amp; Parkinson, K. (1998). </a:t>
            </a:r>
            <a:r>
              <a:rPr lang="en-US" i="1" dirty="0" smtClean="0"/>
              <a:t>The Paper Chain</a:t>
            </a:r>
            <a:r>
              <a:rPr lang="en-US" dirty="0" smtClean="0"/>
              <a:t>. Health </a:t>
            </a:r>
            <a:r>
              <a:rPr lang="en-US" dirty="0" smtClean="0"/>
              <a:t>Press: Albuquerque, New Mexico.</a:t>
            </a:r>
            <a:endParaRPr lang="en-US" dirty="0" smtClean="0"/>
          </a:p>
          <a:p>
            <a:r>
              <a:rPr lang="en-US" i="1" dirty="0" smtClean="0"/>
              <a:t>What Is Cancer, Anyway?: Explaining Cancer to Children of All Ages</a:t>
            </a:r>
          </a:p>
          <a:p>
            <a:pPr lvl="1"/>
            <a:r>
              <a:rPr lang="en-US" dirty="0" smtClean="0"/>
              <a:t>For kids of all ages. This book provides information about cancer in a clear, reassuring </a:t>
            </a:r>
            <a:r>
              <a:rPr lang="en-US" dirty="0" smtClean="0"/>
              <a:t>manner.</a:t>
            </a:r>
            <a:endParaRPr lang="en-US" dirty="0" smtClean="0"/>
          </a:p>
          <a:p>
            <a:pPr lvl="1"/>
            <a:r>
              <a:rPr lang="en-US" dirty="0" smtClean="0"/>
              <a:t>Carney, K.L. (1998). </a:t>
            </a:r>
            <a:r>
              <a:rPr lang="en-US" i="1" dirty="0" smtClean="0"/>
              <a:t>What Is Cancer, Anyway?: Explaining Cancer to Children of All Ages</a:t>
            </a:r>
            <a:r>
              <a:rPr lang="en-US" dirty="0" smtClean="0"/>
              <a:t>. </a:t>
            </a:r>
            <a:r>
              <a:rPr lang="en-US" dirty="0" smtClean="0"/>
              <a:t>Dragonfly Publishing, Inc.: Oklahoma, USA.</a:t>
            </a:r>
            <a:endParaRPr lang="en-US" u="sng" dirty="0" smtClean="0"/>
          </a:p>
          <a:p>
            <a:pPr lvl="1"/>
            <a:endParaRPr lang="en-US" dirty="0"/>
          </a:p>
        </p:txBody>
      </p:sp>
      <p:sp>
        <p:nvSpPr>
          <p:cNvPr id="4" name="Slide Number Placeholder 7"/>
          <p:cNvSpPr>
            <a:spLocks noGrp="1"/>
          </p:cNvSpPr>
          <p:nvPr>
            <p:ph type="sldNum" sz="quarter" idx="12"/>
          </p:nvPr>
        </p:nvSpPr>
        <p:spPr>
          <a:xfrm>
            <a:off x="152400" y="6553200"/>
            <a:ext cx="1219200" cy="304800"/>
          </a:xfrm>
        </p:spPr>
        <p:txBody>
          <a:bodyPr/>
          <a:lstStyle/>
          <a:p>
            <a:pPr algn="l"/>
            <a:r>
              <a:rPr lang="en-US" sz="1600" dirty="0" smtClean="0"/>
              <a:t>Page   </a:t>
            </a:r>
            <a:fld id="{108BDB1A-C837-4046-A5C6-B91777A2EEF8}" type="slidenum">
              <a:rPr lang="en-US" sz="1600" smtClean="0"/>
              <a:pPr algn="l"/>
              <a:t>15</a:t>
            </a:fld>
            <a:endParaRPr lang="en-US" sz="1600" dirty="0"/>
          </a:p>
        </p:txBody>
      </p:sp>
      <p:sp>
        <p:nvSpPr>
          <p:cNvPr id="5" name="Footer Placeholder 8"/>
          <p:cNvSpPr>
            <a:spLocks noGrp="1"/>
          </p:cNvSpPr>
          <p:nvPr>
            <p:ph type="ftr" sz="quarter" idx="11"/>
          </p:nvPr>
        </p:nvSpPr>
        <p:spPr>
          <a:xfrm>
            <a:off x="1676400" y="6553200"/>
            <a:ext cx="4038600" cy="304800"/>
          </a:xfrm>
        </p:spPr>
        <p:txBody>
          <a:bodyPr/>
          <a:lstStyle/>
          <a:p>
            <a:pPr algn="l"/>
            <a:r>
              <a:rPr lang="en-US" sz="1400" b="1" dirty="0" smtClean="0">
                <a:solidFill>
                  <a:schemeClr val="bg1"/>
                </a:solidFill>
              </a:rPr>
              <a:t>Communicating with Family</a:t>
            </a:r>
            <a:endParaRPr lang="en-US" sz="1400" b="1" dirty="0">
              <a:solidFill>
                <a:schemeClr val="bg1"/>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Additional </a:t>
            </a:r>
            <a:r>
              <a:rPr lang="en-US" dirty="0" smtClean="0"/>
              <a:t>Resources</a:t>
            </a:r>
            <a:endParaRPr lang="en-US" dirty="0"/>
          </a:p>
        </p:txBody>
      </p:sp>
      <p:sp>
        <p:nvSpPr>
          <p:cNvPr id="3" name="Content Placeholder 2"/>
          <p:cNvSpPr>
            <a:spLocks noGrp="1"/>
          </p:cNvSpPr>
          <p:nvPr>
            <p:ph idx="1"/>
          </p:nvPr>
        </p:nvSpPr>
        <p:spPr/>
        <p:txBody>
          <a:bodyPr/>
          <a:lstStyle/>
          <a:p>
            <a:r>
              <a:rPr lang="en-US" dirty="0" err="1" smtClean="0"/>
              <a:t>Cancer</a:t>
            </a:r>
            <a:r>
              <a:rPr lang="en-US" i="1" dirty="0" err="1" smtClean="0"/>
              <a:t>Care</a:t>
            </a:r>
            <a:r>
              <a:rPr lang="en-US" dirty="0" smtClean="0"/>
              <a:t> for Kids</a:t>
            </a:r>
            <a:r>
              <a:rPr lang="en-US" baseline="30000" dirty="0" smtClean="0"/>
              <a:t>® </a:t>
            </a:r>
            <a:r>
              <a:rPr lang="en-US" dirty="0" smtClean="0"/>
              <a:t>has a team of oncology social workers who provide free professional support to parents and children coping with cancer.</a:t>
            </a:r>
          </a:p>
          <a:p>
            <a:pPr lvl="1"/>
            <a:r>
              <a:rPr lang="en-US" dirty="0" smtClean="0"/>
              <a:t>www.cancercareforkids.org</a:t>
            </a:r>
          </a:p>
          <a:p>
            <a:pPr lvl="1"/>
            <a:endParaRPr lang="en-US" dirty="0"/>
          </a:p>
        </p:txBody>
      </p:sp>
      <p:sp>
        <p:nvSpPr>
          <p:cNvPr id="4" name="Slide Number Placeholder 7"/>
          <p:cNvSpPr>
            <a:spLocks noGrp="1"/>
          </p:cNvSpPr>
          <p:nvPr>
            <p:ph type="sldNum" sz="quarter" idx="12"/>
          </p:nvPr>
        </p:nvSpPr>
        <p:spPr>
          <a:xfrm>
            <a:off x="152400" y="6553200"/>
            <a:ext cx="1219200" cy="304800"/>
          </a:xfrm>
        </p:spPr>
        <p:txBody>
          <a:bodyPr/>
          <a:lstStyle/>
          <a:p>
            <a:pPr algn="l"/>
            <a:r>
              <a:rPr lang="en-US" sz="1600" dirty="0" smtClean="0"/>
              <a:t>Page   </a:t>
            </a:r>
            <a:fld id="{108BDB1A-C837-4046-A5C6-B91777A2EEF8}" type="slidenum">
              <a:rPr lang="en-US" sz="1600" smtClean="0"/>
              <a:pPr algn="l"/>
              <a:t>16</a:t>
            </a:fld>
            <a:endParaRPr lang="en-US" sz="1600" dirty="0"/>
          </a:p>
        </p:txBody>
      </p:sp>
      <p:sp>
        <p:nvSpPr>
          <p:cNvPr id="5" name="Footer Placeholder 8"/>
          <p:cNvSpPr>
            <a:spLocks noGrp="1"/>
          </p:cNvSpPr>
          <p:nvPr>
            <p:ph type="ftr" sz="quarter" idx="11"/>
          </p:nvPr>
        </p:nvSpPr>
        <p:spPr>
          <a:xfrm>
            <a:off x="1676400" y="6553200"/>
            <a:ext cx="4038600" cy="304800"/>
          </a:xfrm>
        </p:spPr>
        <p:txBody>
          <a:bodyPr/>
          <a:lstStyle/>
          <a:p>
            <a:pPr algn="l"/>
            <a:r>
              <a:rPr lang="en-US" sz="1400" b="1" dirty="0" smtClean="0">
                <a:solidFill>
                  <a:schemeClr val="bg1"/>
                </a:solidFill>
              </a:rPr>
              <a:t>Communicating with Family</a:t>
            </a:r>
            <a:endParaRPr lang="en-US" sz="1400" b="1" dirty="0">
              <a:solidFill>
                <a:schemeClr val="bg1"/>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p:txBody>
          <a:bodyPr>
            <a:normAutofit fontScale="70000" lnSpcReduction="20000"/>
          </a:bodyPr>
          <a:lstStyle/>
          <a:p>
            <a:pPr>
              <a:buNone/>
            </a:pPr>
            <a:r>
              <a:rPr lang="en-US" dirty="0" err="1" smtClean="0"/>
              <a:t>Cancer.Net</a:t>
            </a:r>
            <a:r>
              <a:rPr lang="en-US" dirty="0" smtClean="0"/>
              <a:t>, American Society of Clinical Oncology. (2011). </a:t>
            </a:r>
            <a:r>
              <a:rPr lang="en-US" i="1" dirty="0" smtClean="0"/>
              <a:t>Family Life</a:t>
            </a:r>
            <a:r>
              <a:rPr lang="en-US" dirty="0" smtClean="0"/>
              <a:t>. Retrieved from http://www.cancer.net/patient/Coping/Relationships+and+Cancer/Family+Life</a:t>
            </a:r>
          </a:p>
          <a:p>
            <a:pPr>
              <a:buNone/>
            </a:pPr>
            <a:endParaRPr lang="en-US" dirty="0" smtClean="0"/>
          </a:p>
          <a:p>
            <a:pPr>
              <a:buNone/>
            </a:pPr>
            <a:r>
              <a:rPr lang="en-US" dirty="0" smtClean="0"/>
              <a:t>National Cancer Institute, National Institutes of Health. (2010). </a:t>
            </a:r>
            <a:r>
              <a:rPr lang="en-US" i="1" dirty="0" smtClean="0"/>
              <a:t>Cancer in the Family: What It's Like for You.</a:t>
            </a:r>
            <a:r>
              <a:rPr lang="en-US" dirty="0" smtClean="0"/>
              <a:t> Retrieved from http://www.cancer.gov/cancertopics/when-someone-in-your-family-archived/page7</a:t>
            </a:r>
          </a:p>
          <a:p>
            <a:pPr>
              <a:buNone/>
            </a:pPr>
            <a:endParaRPr lang="en-US" dirty="0" smtClean="0"/>
          </a:p>
          <a:p>
            <a:pPr>
              <a:buNone/>
            </a:pPr>
            <a:r>
              <a:rPr lang="en-US" dirty="0" smtClean="0"/>
              <a:t>National Coalition for Cancer Survivorship. (2010).</a:t>
            </a:r>
            <a:r>
              <a:rPr lang="en-US" b="1" dirty="0" smtClean="0"/>
              <a:t> </a:t>
            </a:r>
            <a:r>
              <a:rPr lang="en-US" i="1" dirty="0" smtClean="0"/>
              <a:t>Section 3: Family Communication (1 of 4)</a:t>
            </a:r>
            <a:r>
              <a:rPr lang="en-US" dirty="0" smtClean="0"/>
              <a:t>.  Retrieved from http</a:t>
            </a:r>
            <a:r>
              <a:rPr lang="en-US" smtClean="0"/>
              <a:t>://www.canceradvocacy.org/toolbox/11-living-beyond-cancer/section-3-family.html</a:t>
            </a:r>
            <a:endParaRPr lang="en-US" b="1" dirty="0" smtClean="0"/>
          </a:p>
        </p:txBody>
      </p:sp>
      <p:sp>
        <p:nvSpPr>
          <p:cNvPr id="4" name="Slide Number Placeholder 7"/>
          <p:cNvSpPr>
            <a:spLocks noGrp="1"/>
          </p:cNvSpPr>
          <p:nvPr>
            <p:ph type="sldNum" sz="quarter" idx="12"/>
          </p:nvPr>
        </p:nvSpPr>
        <p:spPr>
          <a:xfrm>
            <a:off x="152400" y="6553200"/>
            <a:ext cx="1219200" cy="304800"/>
          </a:xfrm>
        </p:spPr>
        <p:txBody>
          <a:bodyPr/>
          <a:lstStyle/>
          <a:p>
            <a:pPr algn="l"/>
            <a:r>
              <a:rPr lang="en-US" sz="1600" dirty="0" smtClean="0"/>
              <a:t>Page   </a:t>
            </a:r>
            <a:fld id="{108BDB1A-C837-4046-A5C6-B91777A2EEF8}" type="slidenum">
              <a:rPr lang="en-US" sz="1600" smtClean="0"/>
              <a:pPr algn="l"/>
              <a:t>17</a:t>
            </a:fld>
            <a:endParaRPr lang="en-US" sz="1600" dirty="0"/>
          </a:p>
        </p:txBody>
      </p:sp>
      <p:sp>
        <p:nvSpPr>
          <p:cNvPr id="5" name="Footer Placeholder 8"/>
          <p:cNvSpPr>
            <a:spLocks noGrp="1"/>
          </p:cNvSpPr>
          <p:nvPr>
            <p:ph type="ftr" sz="quarter" idx="11"/>
          </p:nvPr>
        </p:nvSpPr>
        <p:spPr>
          <a:xfrm>
            <a:off x="1676400" y="6553200"/>
            <a:ext cx="4038600" cy="304800"/>
          </a:xfrm>
        </p:spPr>
        <p:txBody>
          <a:bodyPr/>
          <a:lstStyle/>
          <a:p>
            <a:pPr algn="l"/>
            <a:r>
              <a:rPr lang="en-US" sz="1400" b="1" dirty="0" smtClean="0">
                <a:solidFill>
                  <a:schemeClr val="bg1"/>
                </a:solidFill>
              </a:rPr>
              <a:t>Communicating with Family</a:t>
            </a:r>
            <a:endParaRPr lang="en-US" sz="1400" b="1" dirty="0">
              <a:solidFill>
                <a:schemeClr val="bg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Emotional </a:t>
            </a:r>
            <a:r>
              <a:rPr lang="en-US" dirty="0" smtClean="0"/>
              <a:t>Response </a:t>
            </a:r>
            <a:br>
              <a:rPr lang="en-US" dirty="0" smtClean="0"/>
            </a:br>
            <a:r>
              <a:rPr lang="en-US" dirty="0" smtClean="0"/>
              <a:t>to </a:t>
            </a:r>
            <a:r>
              <a:rPr lang="en-US" dirty="0" smtClean="0"/>
              <a:t>a </a:t>
            </a:r>
            <a:r>
              <a:rPr lang="en-US" dirty="0" smtClean="0"/>
              <a:t>Cancer Diagnosis</a:t>
            </a:r>
            <a:endParaRPr lang="en-US" dirty="0"/>
          </a:p>
        </p:txBody>
      </p:sp>
      <p:sp>
        <p:nvSpPr>
          <p:cNvPr id="3" name="Content Placeholder 2"/>
          <p:cNvSpPr>
            <a:spLocks noGrp="1"/>
          </p:cNvSpPr>
          <p:nvPr>
            <p:ph idx="1"/>
          </p:nvPr>
        </p:nvSpPr>
        <p:spPr/>
        <p:txBody>
          <a:bodyPr>
            <a:normAutofit lnSpcReduction="10000"/>
          </a:bodyPr>
          <a:lstStyle/>
          <a:p>
            <a:r>
              <a:rPr lang="en-US" dirty="0" smtClean="0"/>
              <a:t>When a child hears that he or she has cancer, or that a family member has cancer, that child will likely experience an emotional response known as </a:t>
            </a:r>
            <a:r>
              <a:rPr lang="en-US" i="1" dirty="0" smtClean="0"/>
              <a:t>grief</a:t>
            </a:r>
            <a:r>
              <a:rPr lang="en-US" dirty="0" smtClean="0"/>
              <a:t>.</a:t>
            </a:r>
          </a:p>
          <a:p>
            <a:r>
              <a:rPr lang="en-US" dirty="0" smtClean="0"/>
              <a:t>In order to encourage communication between a child and his or her family members after a cancer diagnosis it is important to understand the emotional state of the child.</a:t>
            </a:r>
            <a:endParaRPr lang="en-US" dirty="0"/>
          </a:p>
        </p:txBody>
      </p:sp>
      <p:sp>
        <p:nvSpPr>
          <p:cNvPr id="4" name="Slide Number Placeholder 7"/>
          <p:cNvSpPr>
            <a:spLocks noGrp="1"/>
          </p:cNvSpPr>
          <p:nvPr>
            <p:ph type="sldNum" sz="quarter" idx="12"/>
          </p:nvPr>
        </p:nvSpPr>
        <p:spPr>
          <a:xfrm>
            <a:off x="152400" y="6553200"/>
            <a:ext cx="1219200" cy="304800"/>
          </a:xfrm>
        </p:spPr>
        <p:txBody>
          <a:bodyPr/>
          <a:lstStyle/>
          <a:p>
            <a:pPr algn="l"/>
            <a:r>
              <a:rPr lang="en-US" sz="1600" dirty="0" smtClean="0"/>
              <a:t>Page   </a:t>
            </a:r>
            <a:fld id="{108BDB1A-C837-4046-A5C6-B91777A2EEF8}" type="slidenum">
              <a:rPr lang="en-US" sz="1600" smtClean="0"/>
              <a:pPr algn="l"/>
              <a:t>2</a:t>
            </a:fld>
            <a:endParaRPr lang="en-US" sz="1600" dirty="0"/>
          </a:p>
        </p:txBody>
      </p:sp>
      <p:sp>
        <p:nvSpPr>
          <p:cNvPr id="5" name="Footer Placeholder 8"/>
          <p:cNvSpPr>
            <a:spLocks noGrp="1"/>
          </p:cNvSpPr>
          <p:nvPr>
            <p:ph type="ftr" sz="quarter" idx="11"/>
          </p:nvPr>
        </p:nvSpPr>
        <p:spPr>
          <a:xfrm>
            <a:off x="1676400" y="6553200"/>
            <a:ext cx="4038600" cy="304800"/>
          </a:xfrm>
        </p:spPr>
        <p:txBody>
          <a:bodyPr/>
          <a:lstStyle/>
          <a:p>
            <a:pPr algn="l"/>
            <a:r>
              <a:rPr lang="en-US" sz="1400" b="1" dirty="0" smtClean="0">
                <a:solidFill>
                  <a:schemeClr val="bg1"/>
                </a:solidFill>
              </a:rPr>
              <a:t>Communicating with Family</a:t>
            </a:r>
            <a:endParaRPr lang="en-US" sz="1400" b="1" dirty="0">
              <a:solidFill>
                <a:schemeClr val="bg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What is </a:t>
            </a:r>
            <a:r>
              <a:rPr lang="en-US" dirty="0" smtClean="0"/>
              <a:t>Grief</a:t>
            </a:r>
            <a:r>
              <a:rPr lang="en-US" dirty="0" smtClean="0"/>
              <a:t>?</a:t>
            </a:r>
            <a:endParaRPr lang="en-US" dirty="0"/>
          </a:p>
        </p:txBody>
      </p:sp>
      <p:sp>
        <p:nvSpPr>
          <p:cNvPr id="3" name="Content Placeholder 2"/>
          <p:cNvSpPr>
            <a:spLocks noGrp="1"/>
          </p:cNvSpPr>
          <p:nvPr>
            <p:ph idx="1"/>
          </p:nvPr>
        </p:nvSpPr>
        <p:spPr/>
        <p:txBody>
          <a:bodyPr>
            <a:normAutofit/>
          </a:bodyPr>
          <a:lstStyle/>
          <a:p>
            <a:r>
              <a:rPr lang="en-US" dirty="0" smtClean="0"/>
              <a:t>Grief is a normal reaction to a serious change or loss. A child who is diagnosed with cancer or has a close family member diagnosed with cancer will likely experience grief in one form or another. In order to understand how to interact with the child you should first understand the common reactions to grief.</a:t>
            </a:r>
          </a:p>
          <a:p>
            <a:pPr lvl="1"/>
            <a:endParaRPr lang="en-US" dirty="0"/>
          </a:p>
        </p:txBody>
      </p:sp>
      <p:sp>
        <p:nvSpPr>
          <p:cNvPr id="4" name="Slide Number Placeholder 7"/>
          <p:cNvSpPr>
            <a:spLocks noGrp="1"/>
          </p:cNvSpPr>
          <p:nvPr>
            <p:ph type="sldNum" sz="quarter" idx="12"/>
          </p:nvPr>
        </p:nvSpPr>
        <p:spPr>
          <a:xfrm>
            <a:off x="152400" y="6553200"/>
            <a:ext cx="1219200" cy="304800"/>
          </a:xfrm>
        </p:spPr>
        <p:txBody>
          <a:bodyPr/>
          <a:lstStyle/>
          <a:p>
            <a:pPr algn="l"/>
            <a:r>
              <a:rPr lang="en-US" sz="1600" dirty="0" smtClean="0"/>
              <a:t>Page   </a:t>
            </a:r>
            <a:fld id="{108BDB1A-C837-4046-A5C6-B91777A2EEF8}" type="slidenum">
              <a:rPr lang="en-US" sz="1600" smtClean="0"/>
              <a:pPr algn="l"/>
              <a:t>3</a:t>
            </a:fld>
            <a:endParaRPr lang="en-US" sz="1600" dirty="0"/>
          </a:p>
        </p:txBody>
      </p:sp>
      <p:sp>
        <p:nvSpPr>
          <p:cNvPr id="5" name="Footer Placeholder 8"/>
          <p:cNvSpPr>
            <a:spLocks noGrp="1"/>
          </p:cNvSpPr>
          <p:nvPr>
            <p:ph type="ftr" sz="quarter" idx="11"/>
          </p:nvPr>
        </p:nvSpPr>
        <p:spPr>
          <a:xfrm>
            <a:off x="1676400" y="6553200"/>
            <a:ext cx="4038600" cy="304800"/>
          </a:xfrm>
        </p:spPr>
        <p:txBody>
          <a:bodyPr/>
          <a:lstStyle/>
          <a:p>
            <a:pPr algn="l"/>
            <a:r>
              <a:rPr lang="en-US" sz="1400" b="1" dirty="0" smtClean="0">
                <a:solidFill>
                  <a:schemeClr val="bg1"/>
                </a:solidFill>
              </a:rPr>
              <a:t>Communicating with Family</a:t>
            </a:r>
            <a:endParaRPr lang="en-US" sz="1400" b="1" dirty="0">
              <a:solidFill>
                <a:schemeClr val="bg1"/>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Common </a:t>
            </a:r>
            <a:r>
              <a:rPr lang="en-US" dirty="0" smtClean="0"/>
              <a:t>Reactions </a:t>
            </a:r>
            <a:r>
              <a:rPr lang="en-US" dirty="0" smtClean="0"/>
              <a:t>to </a:t>
            </a:r>
            <a:r>
              <a:rPr lang="en-US" dirty="0" smtClean="0"/>
              <a:t>Grief</a:t>
            </a:r>
            <a:endParaRPr lang="en-US" dirty="0"/>
          </a:p>
        </p:txBody>
      </p:sp>
      <p:sp>
        <p:nvSpPr>
          <p:cNvPr id="3" name="Content Placeholder 2"/>
          <p:cNvSpPr>
            <a:spLocks noGrp="1"/>
          </p:cNvSpPr>
          <p:nvPr>
            <p:ph idx="1"/>
          </p:nvPr>
        </p:nvSpPr>
        <p:spPr/>
        <p:txBody>
          <a:bodyPr>
            <a:normAutofit fontScale="85000" lnSpcReduction="20000"/>
          </a:bodyPr>
          <a:lstStyle/>
          <a:p>
            <a:r>
              <a:rPr lang="en-US" b="1" dirty="0" smtClean="0"/>
              <a:t>Sadness/Depression</a:t>
            </a:r>
            <a:r>
              <a:rPr lang="en-US" dirty="0" smtClean="0"/>
              <a:t>—</a:t>
            </a:r>
            <a:r>
              <a:rPr lang="en-US" dirty="0" smtClean="0"/>
              <a:t>is </a:t>
            </a:r>
            <a:r>
              <a:rPr lang="en-US" dirty="0" smtClean="0"/>
              <a:t>the most universal symptom of </a:t>
            </a:r>
            <a:r>
              <a:rPr lang="en-US" dirty="0" smtClean="0"/>
              <a:t>grief.</a:t>
            </a:r>
            <a:endParaRPr lang="en-US" dirty="0" smtClean="0"/>
          </a:p>
          <a:p>
            <a:r>
              <a:rPr lang="en-US" b="1" dirty="0" smtClean="0"/>
              <a:t>Denial</a:t>
            </a:r>
            <a:r>
              <a:rPr lang="en-US" dirty="0" smtClean="0"/>
              <a:t>—is </a:t>
            </a:r>
            <a:r>
              <a:rPr lang="en-US" dirty="0" smtClean="0"/>
              <a:t>the inability to accept the </a:t>
            </a:r>
            <a:r>
              <a:rPr lang="en-US" dirty="0" smtClean="0"/>
              <a:t>diagnosis.</a:t>
            </a:r>
            <a:endParaRPr lang="en-US" dirty="0" smtClean="0"/>
          </a:p>
          <a:p>
            <a:r>
              <a:rPr lang="en-US" b="1" dirty="0" smtClean="0"/>
              <a:t>Anger</a:t>
            </a:r>
            <a:r>
              <a:rPr lang="en-US" dirty="0" smtClean="0"/>
              <a:t>—may </a:t>
            </a:r>
            <a:r>
              <a:rPr lang="en-US" dirty="0" smtClean="0"/>
              <a:t>involve looking for someone to blame for the </a:t>
            </a:r>
            <a:r>
              <a:rPr lang="en-US" dirty="0" smtClean="0"/>
              <a:t>cancer.</a:t>
            </a:r>
            <a:endParaRPr lang="en-US" dirty="0" smtClean="0"/>
          </a:p>
          <a:p>
            <a:r>
              <a:rPr lang="en-US" b="1" dirty="0" smtClean="0"/>
              <a:t>Guilt</a:t>
            </a:r>
            <a:r>
              <a:rPr lang="en-US" dirty="0" smtClean="0"/>
              <a:t>—may </a:t>
            </a:r>
            <a:r>
              <a:rPr lang="en-US" dirty="0" smtClean="0"/>
              <a:t>include feeling like the cancer could have been </a:t>
            </a:r>
            <a:r>
              <a:rPr lang="en-US" dirty="0" smtClean="0"/>
              <a:t>prevented.</a:t>
            </a:r>
            <a:endParaRPr lang="en-US" dirty="0" smtClean="0"/>
          </a:p>
          <a:p>
            <a:r>
              <a:rPr lang="en-US" b="1" dirty="0" smtClean="0"/>
              <a:t>Fear</a:t>
            </a:r>
            <a:r>
              <a:rPr lang="en-US" dirty="0" smtClean="0"/>
              <a:t>—is </a:t>
            </a:r>
            <a:r>
              <a:rPr lang="en-US" dirty="0" smtClean="0"/>
              <a:t>the feeling of anxiety or </a:t>
            </a:r>
            <a:r>
              <a:rPr lang="en-US" dirty="0" smtClean="0"/>
              <a:t>helplessness.</a:t>
            </a:r>
            <a:endParaRPr lang="en-US" dirty="0" smtClean="0"/>
          </a:p>
          <a:p>
            <a:r>
              <a:rPr lang="en-US" b="1" dirty="0" smtClean="0"/>
              <a:t>Physical </a:t>
            </a:r>
            <a:r>
              <a:rPr lang="en-US" b="1" dirty="0" smtClean="0"/>
              <a:t>pain</a:t>
            </a:r>
            <a:r>
              <a:rPr lang="en-US" dirty="0" smtClean="0"/>
              <a:t>—may </a:t>
            </a:r>
            <a:r>
              <a:rPr lang="en-US" dirty="0" smtClean="0"/>
              <a:t>include feeling tired or nauseated, experiencing a change in weight, having problems sleeping, and experiencing aches and </a:t>
            </a:r>
            <a:r>
              <a:rPr lang="en-US" dirty="0" smtClean="0"/>
              <a:t>pains.</a:t>
            </a:r>
            <a:endParaRPr lang="en-US" dirty="0" smtClean="0"/>
          </a:p>
          <a:p>
            <a:endParaRPr lang="en-US" dirty="0"/>
          </a:p>
        </p:txBody>
      </p:sp>
      <p:sp>
        <p:nvSpPr>
          <p:cNvPr id="4" name="Slide Number Placeholder 7"/>
          <p:cNvSpPr>
            <a:spLocks noGrp="1"/>
          </p:cNvSpPr>
          <p:nvPr>
            <p:ph type="sldNum" sz="quarter" idx="12"/>
          </p:nvPr>
        </p:nvSpPr>
        <p:spPr>
          <a:xfrm>
            <a:off x="152400" y="6553200"/>
            <a:ext cx="1219200" cy="304800"/>
          </a:xfrm>
        </p:spPr>
        <p:txBody>
          <a:bodyPr/>
          <a:lstStyle/>
          <a:p>
            <a:pPr algn="l"/>
            <a:r>
              <a:rPr lang="en-US" sz="1600" dirty="0" smtClean="0"/>
              <a:t>Page   </a:t>
            </a:r>
            <a:fld id="{108BDB1A-C837-4046-A5C6-B91777A2EEF8}" type="slidenum">
              <a:rPr lang="en-US" sz="1600" smtClean="0"/>
              <a:pPr algn="l"/>
              <a:t>4</a:t>
            </a:fld>
            <a:endParaRPr lang="en-US" sz="1600" dirty="0"/>
          </a:p>
        </p:txBody>
      </p:sp>
      <p:sp>
        <p:nvSpPr>
          <p:cNvPr id="5" name="Footer Placeholder 8"/>
          <p:cNvSpPr>
            <a:spLocks noGrp="1"/>
          </p:cNvSpPr>
          <p:nvPr>
            <p:ph type="ftr" sz="quarter" idx="11"/>
          </p:nvPr>
        </p:nvSpPr>
        <p:spPr>
          <a:xfrm>
            <a:off x="1676400" y="6553200"/>
            <a:ext cx="4038600" cy="304800"/>
          </a:xfrm>
        </p:spPr>
        <p:txBody>
          <a:bodyPr/>
          <a:lstStyle/>
          <a:p>
            <a:pPr algn="l"/>
            <a:r>
              <a:rPr lang="en-US" sz="1400" b="1" dirty="0" smtClean="0">
                <a:solidFill>
                  <a:schemeClr val="bg1"/>
                </a:solidFill>
              </a:rPr>
              <a:t>Communicating with Family</a:t>
            </a:r>
            <a:endParaRPr lang="en-US" sz="1400" b="1" dirty="0">
              <a:solidFill>
                <a:schemeClr val="bg1"/>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Understanding the </a:t>
            </a:r>
            <a:r>
              <a:rPr lang="en-US" dirty="0" smtClean="0"/>
              <a:t>Family Dynamic</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A family works together as a unit. Changes to one family member directly impact other members of the family unit.</a:t>
            </a:r>
          </a:p>
          <a:p>
            <a:r>
              <a:rPr lang="en-US" dirty="0" smtClean="0"/>
              <a:t>Families are not always blood-relatives who live together in the same house. Some families include close friends or blood-relatives who live elsewhere.</a:t>
            </a:r>
          </a:p>
          <a:p>
            <a:r>
              <a:rPr lang="en-US" dirty="0" smtClean="0"/>
              <a:t>Family members do not always see eye to eye when it comes to making decisions about cancer treatment and getting second opinions. </a:t>
            </a:r>
          </a:p>
          <a:p>
            <a:r>
              <a:rPr lang="en-US" dirty="0" smtClean="0"/>
              <a:t>Communication among family members is crucial when dealing with cancer in the family.</a:t>
            </a:r>
          </a:p>
        </p:txBody>
      </p:sp>
      <p:sp>
        <p:nvSpPr>
          <p:cNvPr id="4" name="Slide Number Placeholder 7"/>
          <p:cNvSpPr>
            <a:spLocks noGrp="1"/>
          </p:cNvSpPr>
          <p:nvPr>
            <p:ph type="sldNum" sz="quarter" idx="12"/>
          </p:nvPr>
        </p:nvSpPr>
        <p:spPr>
          <a:xfrm>
            <a:off x="152400" y="6553200"/>
            <a:ext cx="1219200" cy="304800"/>
          </a:xfrm>
        </p:spPr>
        <p:txBody>
          <a:bodyPr/>
          <a:lstStyle/>
          <a:p>
            <a:pPr algn="l"/>
            <a:r>
              <a:rPr lang="en-US" sz="1600" dirty="0" smtClean="0"/>
              <a:t>Page   </a:t>
            </a:r>
            <a:fld id="{108BDB1A-C837-4046-A5C6-B91777A2EEF8}" type="slidenum">
              <a:rPr lang="en-US" sz="1600" smtClean="0"/>
              <a:pPr algn="l"/>
              <a:t>5</a:t>
            </a:fld>
            <a:endParaRPr lang="en-US" sz="1600" dirty="0"/>
          </a:p>
        </p:txBody>
      </p:sp>
      <p:sp>
        <p:nvSpPr>
          <p:cNvPr id="5" name="Footer Placeholder 8"/>
          <p:cNvSpPr>
            <a:spLocks noGrp="1"/>
          </p:cNvSpPr>
          <p:nvPr>
            <p:ph type="ftr" sz="quarter" idx="11"/>
          </p:nvPr>
        </p:nvSpPr>
        <p:spPr>
          <a:xfrm>
            <a:off x="1676400" y="6553200"/>
            <a:ext cx="4038600" cy="304800"/>
          </a:xfrm>
        </p:spPr>
        <p:txBody>
          <a:bodyPr/>
          <a:lstStyle/>
          <a:p>
            <a:pPr algn="l"/>
            <a:r>
              <a:rPr lang="en-US" sz="1400" b="1" dirty="0" smtClean="0">
                <a:solidFill>
                  <a:schemeClr val="bg1"/>
                </a:solidFill>
              </a:rPr>
              <a:t>Communicating with Family</a:t>
            </a:r>
            <a:endParaRPr lang="en-US" sz="1400" b="1" dirty="0">
              <a:solidFill>
                <a:schemeClr val="bg1"/>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Child’s </a:t>
            </a:r>
            <a:r>
              <a:rPr lang="en-US" dirty="0" smtClean="0"/>
              <a:t>Reaction </a:t>
            </a:r>
            <a:r>
              <a:rPr lang="en-US" dirty="0" smtClean="0"/>
              <a:t>to </a:t>
            </a:r>
            <a:r>
              <a:rPr lang="en-US" dirty="0" smtClean="0"/>
              <a:t/>
            </a:r>
            <a:br>
              <a:rPr lang="en-US" dirty="0" smtClean="0"/>
            </a:br>
            <a:r>
              <a:rPr lang="en-US" dirty="0" smtClean="0"/>
              <a:t>Cancer </a:t>
            </a:r>
            <a:r>
              <a:rPr lang="en-US" dirty="0" smtClean="0"/>
              <a:t>in the </a:t>
            </a:r>
            <a:r>
              <a:rPr lang="en-US" dirty="0" smtClean="0"/>
              <a:t>Family</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Children who have a sibling with cancer may feel neglected and resentful toward the ill child. They are likely to be angry, depressed, and socially withdrawn.</a:t>
            </a:r>
          </a:p>
          <a:p>
            <a:r>
              <a:rPr lang="en-US" dirty="0" smtClean="0"/>
              <a:t>Younger children who have a parent with cancer may feel like they did something to cause the illness. They may become withdrawn and try to avoid talking to anyone about their feelings for fear that someone will find out it is their fault.</a:t>
            </a:r>
          </a:p>
          <a:p>
            <a:r>
              <a:rPr lang="en-US" dirty="0" smtClean="0"/>
              <a:t>Older children who have a parent with cancer may feel resentful toward that parent for being too sick for them to invite friends over or for giving them even more household chores and responsibilities.</a:t>
            </a:r>
          </a:p>
          <a:p>
            <a:endParaRPr lang="en-US" dirty="0"/>
          </a:p>
        </p:txBody>
      </p:sp>
      <p:sp>
        <p:nvSpPr>
          <p:cNvPr id="4" name="Slide Number Placeholder 7"/>
          <p:cNvSpPr>
            <a:spLocks noGrp="1"/>
          </p:cNvSpPr>
          <p:nvPr>
            <p:ph type="sldNum" sz="quarter" idx="12"/>
          </p:nvPr>
        </p:nvSpPr>
        <p:spPr>
          <a:xfrm>
            <a:off x="152400" y="6553200"/>
            <a:ext cx="1219200" cy="304800"/>
          </a:xfrm>
        </p:spPr>
        <p:txBody>
          <a:bodyPr/>
          <a:lstStyle/>
          <a:p>
            <a:pPr algn="l"/>
            <a:r>
              <a:rPr lang="en-US" sz="1600" dirty="0" smtClean="0"/>
              <a:t>Page   </a:t>
            </a:r>
            <a:fld id="{108BDB1A-C837-4046-A5C6-B91777A2EEF8}" type="slidenum">
              <a:rPr lang="en-US" sz="1600" smtClean="0"/>
              <a:pPr algn="l"/>
              <a:t>6</a:t>
            </a:fld>
            <a:endParaRPr lang="en-US" sz="1600" dirty="0"/>
          </a:p>
        </p:txBody>
      </p:sp>
      <p:sp>
        <p:nvSpPr>
          <p:cNvPr id="5" name="Footer Placeholder 8"/>
          <p:cNvSpPr>
            <a:spLocks noGrp="1"/>
          </p:cNvSpPr>
          <p:nvPr>
            <p:ph type="ftr" sz="quarter" idx="11"/>
          </p:nvPr>
        </p:nvSpPr>
        <p:spPr>
          <a:xfrm>
            <a:off x="1676400" y="6553200"/>
            <a:ext cx="4038600" cy="304800"/>
          </a:xfrm>
        </p:spPr>
        <p:txBody>
          <a:bodyPr/>
          <a:lstStyle/>
          <a:p>
            <a:pPr algn="l"/>
            <a:r>
              <a:rPr lang="en-US" sz="1400" b="1" dirty="0" smtClean="0">
                <a:solidFill>
                  <a:schemeClr val="bg1"/>
                </a:solidFill>
              </a:rPr>
              <a:t>Communicating with Family</a:t>
            </a:r>
            <a:endParaRPr lang="en-US" sz="1400" b="1" dirty="0">
              <a:solidFill>
                <a:schemeClr val="bg1"/>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a:t>
            </a:r>
            <a:r>
              <a:rPr lang="en-US" dirty="0" smtClean="0"/>
              <a:t>Talk About Cancer</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It is the job of the parent to establish open communication with their child. </a:t>
            </a:r>
          </a:p>
          <a:p>
            <a:pPr lvl="1"/>
            <a:r>
              <a:rPr lang="en-US" dirty="0" smtClean="0"/>
              <a:t>They should do so early to ensure that if the child does experience grief the family is better equipped to address the child’s issues.</a:t>
            </a:r>
          </a:p>
          <a:p>
            <a:pPr lvl="1"/>
            <a:r>
              <a:rPr lang="en-US" dirty="0" smtClean="0"/>
              <a:t>However, parents may not know how to talk to their children. </a:t>
            </a:r>
          </a:p>
          <a:p>
            <a:r>
              <a:rPr lang="en-US" dirty="0" smtClean="0"/>
              <a:t>As a </a:t>
            </a:r>
            <a:r>
              <a:rPr lang="en-US" dirty="0" err="1" smtClean="0"/>
              <a:t>promotora</a:t>
            </a:r>
            <a:r>
              <a:rPr lang="en-US" dirty="0" smtClean="0"/>
              <a:t> you can gently advise parents to do the following things with their children to help family communication and ultimately better coping.</a:t>
            </a:r>
          </a:p>
          <a:p>
            <a:endParaRPr lang="en-US" dirty="0" smtClean="0"/>
          </a:p>
          <a:p>
            <a:endParaRPr lang="en-US" dirty="0"/>
          </a:p>
        </p:txBody>
      </p:sp>
      <p:sp>
        <p:nvSpPr>
          <p:cNvPr id="4" name="Slide Number Placeholder 7"/>
          <p:cNvSpPr>
            <a:spLocks noGrp="1"/>
          </p:cNvSpPr>
          <p:nvPr>
            <p:ph type="sldNum" sz="quarter" idx="12"/>
          </p:nvPr>
        </p:nvSpPr>
        <p:spPr>
          <a:xfrm>
            <a:off x="152400" y="6553200"/>
            <a:ext cx="1219200" cy="304800"/>
          </a:xfrm>
        </p:spPr>
        <p:txBody>
          <a:bodyPr/>
          <a:lstStyle/>
          <a:p>
            <a:pPr algn="l"/>
            <a:r>
              <a:rPr lang="en-US" sz="1600" dirty="0" smtClean="0"/>
              <a:t>Page   </a:t>
            </a:r>
            <a:fld id="{108BDB1A-C837-4046-A5C6-B91777A2EEF8}" type="slidenum">
              <a:rPr lang="en-US" sz="1600" smtClean="0"/>
              <a:pPr algn="l"/>
              <a:t>7</a:t>
            </a:fld>
            <a:endParaRPr lang="en-US" sz="1600" dirty="0"/>
          </a:p>
        </p:txBody>
      </p:sp>
      <p:sp>
        <p:nvSpPr>
          <p:cNvPr id="5" name="Footer Placeholder 8"/>
          <p:cNvSpPr>
            <a:spLocks noGrp="1"/>
          </p:cNvSpPr>
          <p:nvPr>
            <p:ph type="ftr" sz="quarter" idx="11"/>
          </p:nvPr>
        </p:nvSpPr>
        <p:spPr>
          <a:xfrm>
            <a:off x="1676400" y="6553200"/>
            <a:ext cx="4038600" cy="304800"/>
          </a:xfrm>
        </p:spPr>
        <p:txBody>
          <a:bodyPr/>
          <a:lstStyle/>
          <a:p>
            <a:pPr algn="l"/>
            <a:r>
              <a:rPr lang="en-US" sz="1400" b="1" dirty="0" smtClean="0">
                <a:solidFill>
                  <a:schemeClr val="bg1"/>
                </a:solidFill>
              </a:rPr>
              <a:t>Communicating with Family</a:t>
            </a:r>
            <a:endParaRPr lang="en-US" sz="1400" b="1" dirty="0">
              <a:solidFill>
                <a:schemeClr val="bg1"/>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Tips for </a:t>
            </a:r>
            <a:r>
              <a:rPr lang="en-US" dirty="0" smtClean="0"/>
              <a:t>Encouraging </a:t>
            </a:r>
            <a:r>
              <a:rPr lang="en-US" dirty="0" smtClean="0"/>
              <a:t>a </a:t>
            </a:r>
            <a:r>
              <a:rPr lang="en-US" dirty="0" smtClean="0"/>
              <a:t/>
            </a:r>
            <a:br>
              <a:rPr lang="en-US" dirty="0" smtClean="0"/>
            </a:br>
            <a:r>
              <a:rPr lang="en-US" dirty="0" smtClean="0"/>
              <a:t>Family Discussion About Cancer</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If the child feels safe and secure he or she will feel more comfortable talking about cancer.</a:t>
            </a:r>
          </a:p>
          <a:p>
            <a:pPr lvl="1"/>
            <a:r>
              <a:rPr lang="en-US" dirty="0" smtClean="0"/>
              <a:t>Show the child love and attention each day</a:t>
            </a:r>
          </a:p>
          <a:p>
            <a:pPr lvl="1"/>
            <a:r>
              <a:rPr lang="en-US" dirty="0" smtClean="0"/>
              <a:t>Try to keep the family to a daily routine</a:t>
            </a:r>
          </a:p>
          <a:p>
            <a:r>
              <a:rPr lang="en-US" dirty="0" smtClean="0"/>
              <a:t>The child will be more likely to go to a parent with questions if he or she knows the parent will answer truthfully.</a:t>
            </a:r>
          </a:p>
          <a:p>
            <a:pPr lvl="1"/>
            <a:r>
              <a:rPr lang="en-US" dirty="0" smtClean="0"/>
              <a:t>Be honest and direct with the child </a:t>
            </a:r>
          </a:p>
          <a:p>
            <a:pPr lvl="1"/>
            <a:r>
              <a:rPr lang="en-US" dirty="0" smtClean="0"/>
              <a:t>Children can sense when someone is being dishonest or keeping a secret</a:t>
            </a:r>
            <a:endParaRPr lang="en-US" dirty="0"/>
          </a:p>
        </p:txBody>
      </p:sp>
      <p:sp>
        <p:nvSpPr>
          <p:cNvPr id="4" name="Slide Number Placeholder 7"/>
          <p:cNvSpPr>
            <a:spLocks noGrp="1"/>
          </p:cNvSpPr>
          <p:nvPr>
            <p:ph type="sldNum" sz="quarter" idx="12"/>
          </p:nvPr>
        </p:nvSpPr>
        <p:spPr>
          <a:xfrm>
            <a:off x="152400" y="6553200"/>
            <a:ext cx="1219200" cy="304800"/>
          </a:xfrm>
        </p:spPr>
        <p:txBody>
          <a:bodyPr/>
          <a:lstStyle/>
          <a:p>
            <a:pPr algn="l"/>
            <a:r>
              <a:rPr lang="en-US" sz="1600" dirty="0" smtClean="0"/>
              <a:t>Page   </a:t>
            </a:r>
            <a:fld id="{108BDB1A-C837-4046-A5C6-B91777A2EEF8}" type="slidenum">
              <a:rPr lang="en-US" sz="1600" smtClean="0"/>
              <a:pPr algn="l"/>
              <a:t>8</a:t>
            </a:fld>
            <a:endParaRPr lang="en-US" sz="1600" dirty="0"/>
          </a:p>
        </p:txBody>
      </p:sp>
      <p:sp>
        <p:nvSpPr>
          <p:cNvPr id="5" name="Footer Placeholder 8"/>
          <p:cNvSpPr>
            <a:spLocks noGrp="1"/>
          </p:cNvSpPr>
          <p:nvPr>
            <p:ph type="ftr" sz="quarter" idx="11"/>
          </p:nvPr>
        </p:nvSpPr>
        <p:spPr>
          <a:xfrm>
            <a:off x="1676400" y="6553200"/>
            <a:ext cx="4038600" cy="304800"/>
          </a:xfrm>
        </p:spPr>
        <p:txBody>
          <a:bodyPr/>
          <a:lstStyle/>
          <a:p>
            <a:pPr algn="l"/>
            <a:r>
              <a:rPr lang="en-US" sz="1400" b="1" dirty="0" smtClean="0">
                <a:solidFill>
                  <a:schemeClr val="bg1"/>
                </a:solidFill>
              </a:rPr>
              <a:t>Communicating with Family</a:t>
            </a:r>
            <a:endParaRPr lang="en-US" sz="1400" b="1" dirty="0">
              <a:solidFill>
                <a:schemeClr val="bg1"/>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Tips for </a:t>
            </a:r>
            <a:r>
              <a:rPr lang="en-US" dirty="0" smtClean="0"/>
              <a:t>Encouraging </a:t>
            </a:r>
            <a:r>
              <a:rPr lang="en-US" dirty="0" smtClean="0"/>
              <a:t>a </a:t>
            </a:r>
            <a:r>
              <a:rPr lang="en-US" dirty="0" smtClean="0"/>
              <a:t>Family Discussion About Cancer (continued)</a:t>
            </a:r>
            <a:endParaRPr lang="en-US" dirty="0"/>
          </a:p>
        </p:txBody>
      </p:sp>
      <p:sp>
        <p:nvSpPr>
          <p:cNvPr id="3" name="Content Placeholder 2"/>
          <p:cNvSpPr>
            <a:spLocks noGrp="1"/>
          </p:cNvSpPr>
          <p:nvPr>
            <p:ph idx="1"/>
          </p:nvPr>
        </p:nvSpPr>
        <p:spPr/>
        <p:txBody>
          <a:bodyPr>
            <a:normAutofit/>
          </a:bodyPr>
          <a:lstStyle/>
          <a:p>
            <a:r>
              <a:rPr lang="en-US" dirty="0" smtClean="0"/>
              <a:t>Speak to the child at an age-appropriate level.</a:t>
            </a:r>
          </a:p>
          <a:p>
            <a:r>
              <a:rPr lang="en-US" dirty="0" smtClean="0"/>
              <a:t>Try to sound hopeful and positive. </a:t>
            </a:r>
          </a:p>
          <a:p>
            <a:r>
              <a:rPr lang="en-US" dirty="0" smtClean="0"/>
              <a:t>Talk calmly to the child. </a:t>
            </a:r>
          </a:p>
          <a:p>
            <a:pPr lvl="1"/>
            <a:r>
              <a:rPr lang="en-US" dirty="0" smtClean="0"/>
              <a:t>The child is less likely to feel anxious or scared if the parent is calm and in control</a:t>
            </a:r>
          </a:p>
          <a:p>
            <a:r>
              <a:rPr lang="en-US" dirty="0" smtClean="0"/>
              <a:t>Praise the child for asking questions and discussing his or her feelings openly.</a:t>
            </a:r>
          </a:p>
        </p:txBody>
      </p:sp>
      <p:sp>
        <p:nvSpPr>
          <p:cNvPr id="4" name="Slide Number Placeholder 7"/>
          <p:cNvSpPr>
            <a:spLocks noGrp="1"/>
          </p:cNvSpPr>
          <p:nvPr>
            <p:ph type="sldNum" sz="quarter" idx="12"/>
          </p:nvPr>
        </p:nvSpPr>
        <p:spPr>
          <a:xfrm>
            <a:off x="152400" y="6553200"/>
            <a:ext cx="1219200" cy="304800"/>
          </a:xfrm>
        </p:spPr>
        <p:txBody>
          <a:bodyPr/>
          <a:lstStyle/>
          <a:p>
            <a:pPr algn="l"/>
            <a:r>
              <a:rPr lang="en-US" sz="1600" dirty="0" smtClean="0"/>
              <a:t>Page   </a:t>
            </a:r>
            <a:fld id="{108BDB1A-C837-4046-A5C6-B91777A2EEF8}" type="slidenum">
              <a:rPr lang="en-US" sz="1600" smtClean="0"/>
              <a:pPr algn="l"/>
              <a:t>9</a:t>
            </a:fld>
            <a:endParaRPr lang="en-US" sz="1600" dirty="0"/>
          </a:p>
        </p:txBody>
      </p:sp>
      <p:sp>
        <p:nvSpPr>
          <p:cNvPr id="5" name="Footer Placeholder 8"/>
          <p:cNvSpPr>
            <a:spLocks noGrp="1"/>
          </p:cNvSpPr>
          <p:nvPr>
            <p:ph type="ftr" sz="quarter" idx="11"/>
          </p:nvPr>
        </p:nvSpPr>
        <p:spPr>
          <a:xfrm>
            <a:off x="1676400" y="6553200"/>
            <a:ext cx="4038600" cy="304800"/>
          </a:xfrm>
        </p:spPr>
        <p:txBody>
          <a:bodyPr/>
          <a:lstStyle/>
          <a:p>
            <a:pPr algn="l"/>
            <a:r>
              <a:rPr lang="en-US" sz="1400" b="1" dirty="0" smtClean="0">
                <a:solidFill>
                  <a:schemeClr val="bg1"/>
                </a:solidFill>
              </a:rPr>
              <a:t>Communicating with Family</a:t>
            </a:r>
            <a:endParaRPr lang="en-US" sz="1400" b="1" dirty="0">
              <a:solidFill>
                <a:schemeClr val="bg1"/>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466</TotalTime>
  <Words>1235</Words>
  <Application>Microsoft Office PowerPoint</Application>
  <PresentationFormat>On-screen Show (4:3)</PresentationFormat>
  <Paragraphs>112</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Communicating with Families</vt:lpstr>
      <vt:lpstr>Emotional Response  to a Cancer Diagnosis</vt:lpstr>
      <vt:lpstr>What is Grief?</vt:lpstr>
      <vt:lpstr>Common Reactions to Grief</vt:lpstr>
      <vt:lpstr>Understanding the Family Dynamic</vt:lpstr>
      <vt:lpstr>Child’s Reaction to  Cancer in the Family</vt:lpstr>
      <vt:lpstr>How to Talk About Cancer</vt:lpstr>
      <vt:lpstr>Tips for Encouraging a  Family Discussion About Cancer</vt:lpstr>
      <vt:lpstr>Tips for Encouraging a Family Discussion About Cancer (continued)</vt:lpstr>
      <vt:lpstr>Tips for Encouraging a Family Discussion About Cancer (continued)</vt:lpstr>
      <vt:lpstr>Tips for Encouraging a Family Discussion About Cancer (continued)</vt:lpstr>
      <vt:lpstr>What to Expect</vt:lpstr>
      <vt:lpstr>Helpful Books</vt:lpstr>
      <vt:lpstr>Helpful Books (continued)</vt:lpstr>
      <vt:lpstr>Helpful Books (continued)</vt:lpstr>
      <vt:lpstr>Additional Resources</vt:lpstr>
      <vt:lpstr>References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Communicating with Family</dc:title>
  <dc:creator>Jana</dc:creator>
  <cp:lastModifiedBy>Jana</cp:lastModifiedBy>
  <cp:revision>84</cp:revision>
  <dcterms:created xsi:type="dcterms:W3CDTF">2011-01-19T14:23:48Z</dcterms:created>
  <dcterms:modified xsi:type="dcterms:W3CDTF">2011-02-15T21:19:36Z</dcterms:modified>
</cp:coreProperties>
</file>