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8" r:id="rId3"/>
    <p:sldId id="270" r:id="rId4"/>
    <p:sldId id="257" r:id="rId5"/>
    <p:sldId id="259" r:id="rId6"/>
    <p:sldId id="269" r:id="rId7"/>
    <p:sldId id="260" r:id="rId8"/>
    <p:sldId id="261" r:id="rId9"/>
    <p:sldId id="271" r:id="rId10"/>
    <p:sldId id="264" r:id="rId11"/>
    <p:sldId id="262" r:id="rId12"/>
    <p:sldId id="268" r:id="rId13"/>
    <p:sldId id="265" r:id="rId14"/>
    <p:sldId id="263" r:id="rId15"/>
    <p:sldId id="266" r:id="rId16"/>
    <p:sldId id="267" r:id="rId17"/>
    <p:sldId id="272" r:id="rId18"/>
    <p:sldId id="273"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ouise Palmer" initials="LP" lastIdx="5" clrIdx="0"/>
  <p:cmAuthor id="1" name="Jana" initials="JE" lastIdx="5" clrIdx="1"/>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94" autoAdjust="0"/>
  </p:normalViewPr>
  <p:slideViewPr>
    <p:cSldViewPr>
      <p:cViewPr varScale="1">
        <p:scale>
          <a:sx n="76" d="100"/>
          <a:sy n="76" d="100"/>
        </p:scale>
        <p:origin x="-102" y="-84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84B4BD61-A923-47D8-9199-532EFD72CEBE}" type="datetimeFigureOut">
              <a:rPr lang="en-US" smtClean="0"/>
              <a:pPr/>
              <a:t>2/14/2011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C68DD315-CEC8-488F-894C-81DAAE93292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8DD315-CEC8-488F-894C-81DAAE932923}"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4B5A23-C59D-45BD-BD9F-97F1DDE5899A}"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B5A23-C59D-45BD-BD9F-97F1DDE5899A}"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B5A23-C59D-45BD-BD9F-97F1DDE5899A}"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B5A23-C59D-45BD-BD9F-97F1DDE5899A}"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4B5A23-C59D-45BD-BD9F-97F1DDE5899A}"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4B5A23-C59D-45BD-BD9F-97F1DDE5899A}" type="datetimeFigureOut">
              <a:rPr lang="en-US" smtClean="0"/>
              <a:pPr/>
              <a:t>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4B5A23-C59D-45BD-BD9F-97F1DDE5899A}" type="datetimeFigureOut">
              <a:rPr lang="en-US" smtClean="0"/>
              <a:pPr/>
              <a:t>2/14/2011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4B5A23-C59D-45BD-BD9F-97F1DDE5899A}" type="datetimeFigureOut">
              <a:rPr lang="en-US" smtClean="0"/>
              <a:pPr/>
              <a:t>2/14/2011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4B5A23-C59D-45BD-BD9F-97F1DDE5899A}" type="datetimeFigureOut">
              <a:rPr lang="en-US" smtClean="0"/>
              <a:pPr/>
              <a:t>2/14/2011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B5A23-C59D-45BD-BD9F-97F1DDE5899A}" type="datetimeFigureOut">
              <a:rPr lang="en-US" smtClean="0"/>
              <a:pPr/>
              <a:t>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B5A23-C59D-45BD-BD9F-97F1DDE5899A}" type="datetimeFigureOut">
              <a:rPr lang="en-US" smtClean="0"/>
              <a:pPr/>
              <a:t>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8BDB1A-C837-4046-A5C6-B91777A2EEF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4B5A23-C59D-45BD-BD9F-97F1DDE5899A}" type="datetimeFigureOut">
              <a:rPr lang="en-US" smtClean="0"/>
              <a:pPr/>
              <a:t>2/14/2011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8BDB1A-C837-4046-A5C6-B91777A2EEF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itle background 2011 0131.png"/>
          <p:cNvPicPr>
            <a:picLocks noChangeAspect="1"/>
          </p:cNvPicPr>
          <p:nvPr/>
        </p:nvPicPr>
        <p:blipFill>
          <a:blip r:embed="rId2" cstate="print"/>
          <a:stretch>
            <a:fillRect/>
          </a:stretch>
        </p:blipFill>
        <p:spPr>
          <a:xfrm>
            <a:off x="0" y="0"/>
            <a:ext cx="9144000" cy="6857999"/>
          </a:xfrm>
          <a:prstGeom prst="rect">
            <a:avLst/>
          </a:prstGeom>
        </p:spPr>
      </p:pic>
      <p:sp>
        <p:nvSpPr>
          <p:cNvPr id="2" name="Title 1"/>
          <p:cNvSpPr>
            <a:spLocks noGrp="1"/>
          </p:cNvSpPr>
          <p:nvPr>
            <p:ph type="ctrTitle"/>
          </p:nvPr>
        </p:nvSpPr>
        <p:spPr>
          <a:xfrm>
            <a:off x="1752600" y="2514600"/>
            <a:ext cx="6781800" cy="1470025"/>
          </a:xfrm>
        </p:spPr>
        <p:txBody>
          <a:bodyPr/>
          <a:lstStyle/>
          <a:p>
            <a:pPr algn="l"/>
            <a:r>
              <a:rPr lang="en-US" b="1" dirty="0" smtClean="0">
                <a:solidFill>
                  <a:schemeClr val="bg1"/>
                </a:solidFill>
              </a:rPr>
              <a:t>What </a:t>
            </a:r>
            <a:r>
              <a:rPr lang="en-US" b="1" dirty="0" smtClean="0">
                <a:solidFill>
                  <a:schemeClr val="bg1"/>
                </a:solidFill>
              </a:rPr>
              <a:t>Is Cancer</a:t>
            </a:r>
            <a:r>
              <a:rPr lang="en-US" b="1" dirty="0" smtClean="0">
                <a:solidFill>
                  <a:schemeClr val="bg1"/>
                </a:solidFill>
              </a:rPr>
              <a:t>?</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Surgery</a:t>
            </a:r>
            <a:endParaRPr lang="en-US" dirty="0"/>
          </a:p>
        </p:txBody>
      </p:sp>
      <p:sp>
        <p:nvSpPr>
          <p:cNvPr id="3" name="Content Placeholder 2"/>
          <p:cNvSpPr>
            <a:spLocks noGrp="1"/>
          </p:cNvSpPr>
          <p:nvPr>
            <p:ph idx="1"/>
          </p:nvPr>
        </p:nvSpPr>
        <p:spPr>
          <a:xfrm>
            <a:off x="457200" y="1371600"/>
            <a:ext cx="8229600" cy="4953000"/>
          </a:xfrm>
        </p:spPr>
        <p:txBody>
          <a:bodyPr>
            <a:normAutofit lnSpcReduction="10000"/>
          </a:bodyPr>
          <a:lstStyle/>
          <a:p>
            <a:pPr marL="342900" lvl="1" indent="-342900">
              <a:buFont typeface="Arial" pitchFamily="34" charset="0"/>
              <a:buChar char="•"/>
            </a:pPr>
            <a:r>
              <a:rPr lang="en-US" b="1" dirty="0" smtClean="0"/>
              <a:t>Surgery:</a:t>
            </a:r>
            <a:r>
              <a:rPr lang="en-US" dirty="0" smtClean="0"/>
              <a:t> physically </a:t>
            </a:r>
            <a:r>
              <a:rPr lang="en-US" dirty="0" smtClean="0"/>
              <a:t>takes out some or all of the tumor. </a:t>
            </a:r>
            <a:r>
              <a:rPr lang="en-US" dirty="0" smtClean="0"/>
              <a:t>However, this </a:t>
            </a:r>
            <a:r>
              <a:rPr lang="en-US" dirty="0" smtClean="0"/>
              <a:t>is not always possible, especially when the cancer is in vital organs like the heart or lungs. </a:t>
            </a:r>
          </a:p>
          <a:p>
            <a:pPr marL="742950" lvl="2" indent="-342900">
              <a:buFont typeface="Calibri" pitchFamily="34" charset="0"/>
              <a:buChar char="–"/>
            </a:pPr>
            <a:r>
              <a:rPr lang="en-US" dirty="0" smtClean="0"/>
              <a:t>Most people with cancer will have some type of surgery. If the cancer has not spread to other parts of the </a:t>
            </a:r>
            <a:r>
              <a:rPr lang="en-US" dirty="0" smtClean="0"/>
              <a:t>body, </a:t>
            </a:r>
            <a:r>
              <a:rPr lang="en-US" dirty="0" smtClean="0"/>
              <a:t>surgery is the best way to get rid of it. </a:t>
            </a:r>
          </a:p>
          <a:p>
            <a:pPr marL="742950" lvl="2" indent="-342900">
              <a:buFont typeface="Calibri" pitchFamily="34" charset="0"/>
              <a:buChar char="–"/>
            </a:pPr>
            <a:r>
              <a:rPr lang="en-US" dirty="0" smtClean="0"/>
              <a:t>Surgery may be the patient’s only treatment if all the cancer can be removed</a:t>
            </a:r>
            <a:r>
              <a:rPr lang="en-US" dirty="0" smtClean="0"/>
              <a:t>, </a:t>
            </a:r>
            <a:r>
              <a:rPr lang="en-US" dirty="0" smtClean="0"/>
              <a:t>or it may be used with other </a:t>
            </a:r>
            <a:r>
              <a:rPr lang="en-US" dirty="0" smtClean="0"/>
              <a:t>treatments (e.g., radiation </a:t>
            </a:r>
            <a:r>
              <a:rPr lang="en-US" dirty="0" smtClean="0"/>
              <a:t>or </a:t>
            </a:r>
            <a:r>
              <a:rPr lang="en-US" dirty="0" smtClean="0"/>
              <a:t>chemotherapy). </a:t>
            </a:r>
            <a:endParaRPr lang="en-US" dirty="0" smtClean="0"/>
          </a:p>
          <a:p>
            <a:pPr marL="742950" lvl="2" indent="-342900">
              <a:buFont typeface="Calibri" pitchFamily="34" charset="0"/>
              <a:buChar char="–"/>
            </a:pPr>
            <a:r>
              <a:rPr lang="en-US" dirty="0" smtClean="0"/>
              <a:t>Surgery can be invasive or minimally </a:t>
            </a:r>
            <a:r>
              <a:rPr lang="en-US" dirty="0" smtClean="0"/>
              <a:t>invasive, </a:t>
            </a:r>
            <a:r>
              <a:rPr lang="en-US" dirty="0" smtClean="0"/>
              <a:t>depending on how big the tumor is and where </a:t>
            </a:r>
            <a:r>
              <a:rPr lang="en-US" dirty="0" smtClean="0"/>
              <a:t>in </a:t>
            </a:r>
            <a:r>
              <a:rPr lang="en-US" dirty="0" smtClean="0"/>
              <a:t>the </a:t>
            </a:r>
            <a:r>
              <a:rPr lang="en-US" dirty="0" smtClean="0"/>
              <a:t>body it is located.</a:t>
            </a:r>
            <a:endParaRPr lang="en-US" dirty="0" smtClean="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10</a:t>
            </a:fld>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Chemotherapy</a:t>
            </a:r>
            <a:endParaRPr lang="en-US" sz="2200" dirty="0"/>
          </a:p>
        </p:txBody>
      </p:sp>
      <p:sp>
        <p:nvSpPr>
          <p:cNvPr id="3" name="Content Placeholder 2"/>
          <p:cNvSpPr>
            <a:spLocks noGrp="1"/>
          </p:cNvSpPr>
          <p:nvPr>
            <p:ph idx="1"/>
          </p:nvPr>
        </p:nvSpPr>
        <p:spPr>
          <a:xfrm>
            <a:off x="457200" y="1447800"/>
            <a:ext cx="8229600" cy="5181600"/>
          </a:xfrm>
        </p:spPr>
        <p:txBody>
          <a:bodyPr>
            <a:normAutofit/>
          </a:bodyPr>
          <a:lstStyle/>
          <a:p>
            <a:r>
              <a:rPr lang="en-US" b="1" dirty="0" smtClean="0"/>
              <a:t>Chemotherapy</a:t>
            </a:r>
            <a:r>
              <a:rPr lang="en-US" dirty="0" smtClean="0"/>
              <a:t> </a:t>
            </a:r>
            <a:r>
              <a:rPr lang="en-US" dirty="0" smtClean="0"/>
              <a:t>(or chemo</a:t>
            </a:r>
            <a:r>
              <a:rPr lang="en-US" dirty="0" smtClean="0"/>
              <a:t>): </a:t>
            </a:r>
            <a:r>
              <a:rPr lang="en-US" dirty="0" smtClean="0"/>
              <a:t>when </a:t>
            </a:r>
            <a:r>
              <a:rPr lang="en-US" dirty="0" smtClean="0"/>
              <a:t>the doctor gives the patient drugs </a:t>
            </a:r>
            <a:r>
              <a:rPr lang="en-US" dirty="0"/>
              <a:t>that kill </a:t>
            </a:r>
            <a:r>
              <a:rPr lang="en-US" dirty="0" smtClean="0"/>
              <a:t>any cells </a:t>
            </a:r>
            <a:r>
              <a:rPr lang="en-US" dirty="0" smtClean="0"/>
              <a:t>in </a:t>
            </a:r>
            <a:r>
              <a:rPr lang="en-US" dirty="0" smtClean="0"/>
              <a:t>the process of splitting. </a:t>
            </a:r>
            <a:r>
              <a:rPr lang="en-US" dirty="0"/>
              <a:t>This includes good cells as well as cancerous </a:t>
            </a:r>
            <a:r>
              <a:rPr lang="en-US" dirty="0" smtClean="0"/>
              <a:t>ones.</a:t>
            </a:r>
          </a:p>
          <a:p>
            <a:pPr lvl="1"/>
            <a:r>
              <a:rPr lang="en-US" dirty="0" smtClean="0"/>
              <a:t>Since cancer cells grow and split very fast, they are almost always in the process of splitting.</a:t>
            </a:r>
          </a:p>
          <a:p>
            <a:pPr lvl="1"/>
            <a:r>
              <a:rPr lang="en-US" dirty="0" smtClean="0"/>
              <a:t>Chemotherapy can be given </a:t>
            </a:r>
            <a:r>
              <a:rPr lang="en-US" dirty="0" smtClean="0"/>
              <a:t>either </a:t>
            </a:r>
            <a:r>
              <a:rPr lang="en-US" dirty="0" smtClean="0"/>
              <a:t>by pill (</a:t>
            </a:r>
            <a:r>
              <a:rPr lang="en-US" dirty="0" smtClean="0"/>
              <a:t>noninvasive</a:t>
            </a:r>
            <a:r>
              <a:rPr lang="en-US" dirty="0" smtClean="0"/>
              <a:t>) or by injections (minimally invasive) into  muscles, veins, arteries, under the skin, or in the abdomen.</a:t>
            </a:r>
            <a:endParaRPr lang="en-US" dirty="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11</a:t>
            </a:fld>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Radiation Therapy</a:t>
            </a:r>
            <a:endParaRPr lang="en-US" dirty="0"/>
          </a:p>
        </p:txBody>
      </p:sp>
      <p:sp>
        <p:nvSpPr>
          <p:cNvPr id="3" name="Content Placeholder 2"/>
          <p:cNvSpPr>
            <a:spLocks noGrp="1"/>
          </p:cNvSpPr>
          <p:nvPr>
            <p:ph idx="1"/>
          </p:nvPr>
        </p:nvSpPr>
        <p:spPr/>
        <p:txBody>
          <a:bodyPr>
            <a:normAutofit lnSpcReduction="10000"/>
          </a:bodyPr>
          <a:lstStyle/>
          <a:p>
            <a:r>
              <a:rPr lang="en-US" b="1" dirty="0" smtClean="0"/>
              <a:t>Radiation:</a:t>
            </a:r>
            <a:r>
              <a:rPr lang="en-US" dirty="0" smtClean="0"/>
              <a:t> an </a:t>
            </a:r>
            <a:r>
              <a:rPr lang="en-US" dirty="0" smtClean="0"/>
              <a:t>invisible form of energy. Radiation therapy uses high-energy radiation to kill the cancer cells or make them smaller. Normal cells may also shrink, though they are generally able to fix themselves. </a:t>
            </a:r>
          </a:p>
          <a:p>
            <a:pPr lvl="1"/>
            <a:r>
              <a:rPr lang="en-US" dirty="0" smtClean="0"/>
              <a:t>Radiation can be placed directly inside the cancer cells (invasive or minimally invasive) or given by a machine outside of the body (</a:t>
            </a:r>
            <a:r>
              <a:rPr lang="en-US" dirty="0" smtClean="0"/>
              <a:t>noninvasive</a:t>
            </a:r>
            <a:r>
              <a:rPr lang="en-US" dirty="0" smtClean="0"/>
              <a:t>).</a:t>
            </a:r>
          </a:p>
          <a:p>
            <a:pPr lvl="1"/>
            <a:r>
              <a:rPr lang="en-US" dirty="0" smtClean="0"/>
              <a:t>Close to 50% of cancer patients will need radiation therapy.</a:t>
            </a:r>
          </a:p>
          <a:p>
            <a:endParaRPr lang="en-US" dirty="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12</a:t>
            </a:fld>
            <a:endParaRPr lang="en-US"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Kinds of Treatments</a:t>
            </a:r>
            <a:endParaRPr lang="en-US" dirty="0"/>
          </a:p>
        </p:txBody>
      </p:sp>
      <p:sp>
        <p:nvSpPr>
          <p:cNvPr id="3" name="Content Placeholder 2"/>
          <p:cNvSpPr>
            <a:spLocks noGrp="1"/>
          </p:cNvSpPr>
          <p:nvPr>
            <p:ph idx="1"/>
          </p:nvPr>
        </p:nvSpPr>
        <p:spPr/>
        <p:txBody>
          <a:bodyPr>
            <a:normAutofit fontScale="85000" lnSpcReduction="20000"/>
          </a:bodyPr>
          <a:lstStyle/>
          <a:p>
            <a:r>
              <a:rPr lang="en-US" b="1" dirty="0" err="1" smtClean="0"/>
              <a:t>Antiangiogenesis</a:t>
            </a:r>
            <a:r>
              <a:rPr lang="en-US" b="1" dirty="0" smtClean="0"/>
              <a:t> therapy</a:t>
            </a:r>
            <a:r>
              <a:rPr lang="en-US" dirty="0" smtClean="0"/>
              <a:t> </a:t>
            </a:r>
            <a:r>
              <a:rPr lang="en-US" dirty="0" smtClean="0"/>
              <a:t>(or </a:t>
            </a:r>
            <a:r>
              <a:rPr lang="en-US" dirty="0" smtClean="0"/>
              <a:t>“</a:t>
            </a:r>
            <a:r>
              <a:rPr lang="en-US" dirty="0" smtClean="0"/>
              <a:t>angiogenesis): </a:t>
            </a:r>
            <a:r>
              <a:rPr lang="en-US" dirty="0" smtClean="0"/>
              <a:t>means “growth of new blood </a:t>
            </a:r>
            <a:r>
              <a:rPr lang="en-US" dirty="0" smtClean="0"/>
              <a:t>vessels.” </a:t>
            </a:r>
            <a:r>
              <a:rPr lang="en-US" dirty="0" smtClean="0"/>
              <a:t>Some tumors grow their own blood supply. Some drugs can keep these blood vessels from forming. This treatment does not cure cancer, but can keep the cancer cells from growing and splitting. </a:t>
            </a:r>
          </a:p>
          <a:p>
            <a:pPr lvl="1"/>
            <a:r>
              <a:rPr lang="en-US" dirty="0" smtClean="0"/>
              <a:t>Not all types of cancer grow their own blood supply, so this treatment is not always useful.</a:t>
            </a:r>
          </a:p>
          <a:p>
            <a:r>
              <a:rPr lang="en-US" b="1" dirty="0" smtClean="0"/>
              <a:t>Hormone </a:t>
            </a:r>
            <a:r>
              <a:rPr lang="en-US" b="1" dirty="0" smtClean="0"/>
              <a:t>therapy: </a:t>
            </a:r>
            <a:r>
              <a:rPr lang="en-US" dirty="0" smtClean="0"/>
              <a:t>hormones </a:t>
            </a:r>
            <a:r>
              <a:rPr lang="en-US" dirty="0" smtClean="0"/>
              <a:t>are in charge of how fast certain cancers grow (such as breast and prostate cancers). If the doctor stops these hormones from being </a:t>
            </a:r>
            <a:r>
              <a:rPr lang="en-US" dirty="0" smtClean="0"/>
              <a:t>made, </a:t>
            </a:r>
            <a:r>
              <a:rPr lang="en-US" dirty="0" smtClean="0"/>
              <a:t>or keeps </a:t>
            </a:r>
            <a:r>
              <a:rPr lang="en-US" dirty="0" smtClean="0"/>
              <a:t>them from </a:t>
            </a:r>
            <a:r>
              <a:rPr lang="en-US" dirty="0" smtClean="0"/>
              <a:t>reaching the tumor, the tumor cannot grow or split.</a:t>
            </a:r>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13</a:t>
            </a:fld>
            <a:endParaRPr lang="en-US"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 </a:t>
            </a:r>
            <a:r>
              <a:rPr lang="en-US" dirty="0" smtClean="0"/>
              <a:t>Effects </a:t>
            </a:r>
            <a:r>
              <a:rPr lang="en-US" dirty="0" smtClean="0"/>
              <a:t>of </a:t>
            </a:r>
            <a:r>
              <a:rPr lang="en-US" dirty="0" smtClean="0"/>
              <a:t>Cancer Treatments</a:t>
            </a:r>
            <a:endParaRPr lang="en-US" dirty="0"/>
          </a:p>
        </p:txBody>
      </p:sp>
      <p:sp>
        <p:nvSpPr>
          <p:cNvPr id="3" name="Content Placeholder 2"/>
          <p:cNvSpPr>
            <a:spLocks noGrp="1"/>
          </p:cNvSpPr>
          <p:nvPr>
            <p:ph idx="1"/>
          </p:nvPr>
        </p:nvSpPr>
        <p:spPr>
          <a:xfrm>
            <a:off x="457200" y="1295400"/>
            <a:ext cx="8229600" cy="5257800"/>
          </a:xfrm>
        </p:spPr>
        <p:txBody>
          <a:bodyPr>
            <a:normAutofit fontScale="62500" lnSpcReduction="20000"/>
          </a:bodyPr>
          <a:lstStyle/>
          <a:p>
            <a:r>
              <a:rPr lang="en-US" dirty="0" smtClean="0"/>
              <a:t>Surgery side effects:</a:t>
            </a:r>
          </a:p>
          <a:p>
            <a:pPr lvl="1"/>
            <a:r>
              <a:rPr lang="en-US" dirty="0" smtClean="0"/>
              <a:t>Pain</a:t>
            </a:r>
          </a:p>
          <a:p>
            <a:pPr lvl="1"/>
            <a:r>
              <a:rPr lang="en-US" dirty="0" smtClean="0"/>
              <a:t>Infection</a:t>
            </a:r>
          </a:p>
          <a:p>
            <a:pPr lvl="1"/>
            <a:r>
              <a:rPr lang="en-US" dirty="0" smtClean="0"/>
              <a:t>Organ failure</a:t>
            </a:r>
          </a:p>
          <a:p>
            <a:pPr lvl="1"/>
            <a:r>
              <a:rPr lang="en-US" dirty="0" smtClean="0"/>
              <a:t>Bleeding and clotting problems</a:t>
            </a:r>
          </a:p>
          <a:p>
            <a:pPr lvl="1"/>
            <a:r>
              <a:rPr lang="en-US" dirty="0" smtClean="0"/>
              <a:t>Changes to bowel and/or bladder function</a:t>
            </a:r>
          </a:p>
          <a:p>
            <a:r>
              <a:rPr lang="en-US" dirty="0" smtClean="0"/>
              <a:t>Chemotherapy  and radiation side effects:</a:t>
            </a:r>
          </a:p>
          <a:p>
            <a:pPr lvl="1"/>
            <a:r>
              <a:rPr lang="en-US" dirty="0" smtClean="0"/>
              <a:t>Feeling tired</a:t>
            </a:r>
          </a:p>
          <a:p>
            <a:pPr lvl="1"/>
            <a:r>
              <a:rPr lang="en-US" dirty="0" smtClean="0"/>
              <a:t>Hair loss</a:t>
            </a:r>
          </a:p>
          <a:p>
            <a:pPr lvl="1"/>
            <a:r>
              <a:rPr lang="en-US" dirty="0" smtClean="0"/>
              <a:t>Nausea and vomiting</a:t>
            </a:r>
          </a:p>
          <a:p>
            <a:pPr lvl="1"/>
            <a:r>
              <a:rPr lang="en-US" dirty="0" smtClean="0"/>
              <a:t>Pain</a:t>
            </a:r>
          </a:p>
          <a:p>
            <a:pPr lvl="1"/>
            <a:r>
              <a:rPr lang="en-US" dirty="0" smtClean="0"/>
              <a:t>Changes in appetite, sexual desire, fertility, and bowel and bladder function</a:t>
            </a:r>
          </a:p>
          <a:p>
            <a:pPr lvl="1"/>
            <a:r>
              <a:rPr lang="en-US" dirty="0" smtClean="0"/>
              <a:t>Bleeding problems</a:t>
            </a:r>
          </a:p>
          <a:p>
            <a:pPr lvl="1"/>
            <a:r>
              <a:rPr lang="en-US" dirty="0" smtClean="0"/>
              <a:t>Swelling</a:t>
            </a:r>
          </a:p>
          <a:p>
            <a:pPr marL="342900" lvl="1" indent="-342900">
              <a:buFont typeface="Arial" pitchFamily="34" charset="0"/>
              <a:buChar char="•"/>
            </a:pPr>
            <a:r>
              <a:rPr lang="en-US" sz="3200" dirty="0" smtClean="0"/>
              <a:t>It is the death of healthy cells that leads to many of the side effects of chemotherapy and </a:t>
            </a:r>
            <a:r>
              <a:rPr lang="en-US" sz="3200" dirty="0" smtClean="0"/>
              <a:t>radiation.</a:t>
            </a:r>
            <a:endParaRPr lang="en-US" sz="3200" dirty="0" smtClean="0"/>
          </a:p>
          <a:p>
            <a:pPr marL="342900" lvl="1" indent="-342900">
              <a:buFont typeface="Arial" pitchFamily="34" charset="0"/>
              <a:buChar char="•"/>
            </a:pPr>
            <a:r>
              <a:rPr lang="en-US" sz="3200" dirty="0" smtClean="0"/>
              <a:t>Normal, healthy cells usually get better when treatment is over, and the side effects slowly go away.  </a:t>
            </a:r>
            <a:endParaRPr lang="en-US" sz="3200" u="sng" dirty="0" smtClean="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14</a:t>
            </a:fld>
            <a:endParaRPr 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a:t>
            </a:r>
            <a:r>
              <a:rPr lang="en-US" dirty="0" smtClean="0"/>
              <a:t>Effects </a:t>
            </a:r>
            <a:r>
              <a:rPr lang="en-US" dirty="0" smtClean="0"/>
              <a:t>of </a:t>
            </a:r>
            <a:r>
              <a:rPr lang="en-US" dirty="0" smtClean="0"/>
              <a:t>Cancer</a:t>
            </a:r>
            <a:endParaRPr lang="en-US" dirty="0"/>
          </a:p>
        </p:txBody>
      </p:sp>
      <p:sp>
        <p:nvSpPr>
          <p:cNvPr id="3" name="Content Placeholder 2"/>
          <p:cNvSpPr>
            <a:spLocks noGrp="1"/>
          </p:cNvSpPr>
          <p:nvPr>
            <p:ph idx="1"/>
          </p:nvPr>
        </p:nvSpPr>
        <p:spPr/>
        <p:txBody>
          <a:bodyPr/>
          <a:lstStyle/>
          <a:p>
            <a:r>
              <a:rPr lang="en-US" dirty="0" smtClean="0"/>
              <a:t>School/Work </a:t>
            </a:r>
            <a:r>
              <a:rPr lang="en-US" dirty="0" smtClean="0"/>
              <a:t>absences </a:t>
            </a:r>
          </a:p>
          <a:p>
            <a:r>
              <a:rPr lang="en-US" dirty="0" smtClean="0"/>
              <a:t>Stress </a:t>
            </a:r>
          </a:p>
          <a:p>
            <a:r>
              <a:rPr lang="en-US" dirty="0" smtClean="0"/>
              <a:t>Depression</a:t>
            </a:r>
          </a:p>
          <a:p>
            <a:r>
              <a:rPr lang="en-US" dirty="0" smtClean="0"/>
              <a:t>Tension between spouses </a:t>
            </a:r>
            <a:r>
              <a:rPr lang="en-US" dirty="0" smtClean="0"/>
              <a:t>and/or </a:t>
            </a:r>
            <a:r>
              <a:rPr lang="en-US" dirty="0" smtClean="0"/>
              <a:t>other family members</a:t>
            </a:r>
          </a:p>
          <a:p>
            <a:r>
              <a:rPr lang="en-US" dirty="0" smtClean="0"/>
              <a:t>Financial problems</a:t>
            </a:r>
          </a:p>
          <a:p>
            <a:r>
              <a:rPr lang="en-US" dirty="0" smtClean="0"/>
              <a:t>Problems finding someone to look after the patient’s children</a:t>
            </a:r>
          </a:p>
          <a:p>
            <a:endParaRPr lang="en-US" dirty="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15</a:t>
            </a:fld>
            <a:endParaRPr lang="en-US"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t>
            </a:r>
            <a:r>
              <a:rPr lang="en-US" dirty="0" smtClean="0"/>
              <a:t>Can </a:t>
            </a:r>
            <a:r>
              <a:rPr lang="en-US" dirty="0" smtClean="0"/>
              <a:t>I </a:t>
            </a:r>
            <a:r>
              <a:rPr lang="en-US" dirty="0" smtClean="0"/>
              <a:t>Find More Information</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English:</a:t>
            </a:r>
          </a:p>
          <a:p>
            <a:pPr lvl="1"/>
            <a:r>
              <a:rPr lang="en-US" dirty="0" smtClean="0"/>
              <a:t>The American Cancer </a:t>
            </a:r>
            <a:r>
              <a:rPr lang="en-US" dirty="0" smtClean="0"/>
              <a:t>Society: http</a:t>
            </a:r>
            <a:r>
              <a:rPr lang="en-US" dirty="0" smtClean="0"/>
              <a:t>://www.cancer.org/</a:t>
            </a:r>
            <a:endParaRPr lang="en-US" sz="2400" dirty="0" smtClean="0"/>
          </a:p>
          <a:p>
            <a:pPr lvl="1"/>
            <a:r>
              <a:rPr lang="en-US" dirty="0" smtClean="0"/>
              <a:t>The National Cancer </a:t>
            </a:r>
            <a:r>
              <a:rPr lang="en-US" dirty="0" smtClean="0"/>
              <a:t>Institute: http</a:t>
            </a:r>
            <a:r>
              <a:rPr lang="en-US" dirty="0" smtClean="0"/>
              <a:t>://www.cancer.gov/</a:t>
            </a:r>
          </a:p>
          <a:p>
            <a:r>
              <a:rPr lang="en-US" dirty="0" smtClean="0"/>
              <a:t>In Spanish:</a:t>
            </a:r>
          </a:p>
          <a:p>
            <a:pPr lvl="1"/>
            <a:r>
              <a:rPr lang="en-US" dirty="0" err="1" smtClean="0"/>
              <a:t>Instituto</a:t>
            </a:r>
            <a:r>
              <a:rPr lang="en-US" dirty="0" smtClean="0"/>
              <a:t> </a:t>
            </a:r>
            <a:r>
              <a:rPr lang="es-ES" dirty="0" smtClean="0"/>
              <a:t>Nacional del </a:t>
            </a:r>
            <a:r>
              <a:rPr lang="es-ES" dirty="0" smtClean="0"/>
              <a:t>Cáncer: </a:t>
            </a:r>
            <a:r>
              <a:rPr lang="en-US" dirty="0" smtClean="0"/>
              <a:t>http</a:t>
            </a:r>
            <a:r>
              <a:rPr lang="en-US" dirty="0" smtClean="0"/>
              <a:t>://www.cancer.gov/espanol</a:t>
            </a:r>
          </a:p>
          <a:p>
            <a:pPr lvl="1"/>
            <a:r>
              <a:rPr lang="en-US" dirty="0" err="1" smtClean="0"/>
              <a:t>Boletín</a:t>
            </a:r>
            <a:r>
              <a:rPr lang="en-US" dirty="0" smtClean="0"/>
              <a:t> del </a:t>
            </a:r>
            <a:r>
              <a:rPr lang="en-US" dirty="0" err="1" smtClean="0"/>
              <a:t>Instituto</a:t>
            </a:r>
            <a:r>
              <a:rPr lang="en-US" dirty="0" smtClean="0"/>
              <a:t> </a:t>
            </a:r>
            <a:r>
              <a:rPr lang="es-ES" dirty="0" smtClean="0"/>
              <a:t>Nacional del </a:t>
            </a:r>
            <a:r>
              <a:rPr lang="es-ES" dirty="0" smtClean="0"/>
              <a:t>Cáncer: http</a:t>
            </a:r>
            <a:r>
              <a:rPr lang="es-ES" dirty="0" smtClean="0"/>
              <a:t>://www.cancer.gov/boletin</a:t>
            </a:r>
          </a:p>
          <a:p>
            <a:pPr lvl="1"/>
            <a:r>
              <a:rPr lang="en-US" dirty="0" err="1" smtClean="0"/>
              <a:t>Diccionario</a:t>
            </a:r>
            <a:r>
              <a:rPr lang="en-US" dirty="0" smtClean="0"/>
              <a:t> de </a:t>
            </a:r>
            <a:r>
              <a:rPr lang="en-US" dirty="0" err="1" smtClean="0"/>
              <a:t>Ćancer</a:t>
            </a:r>
            <a:r>
              <a:rPr lang="en-US" dirty="0" smtClean="0"/>
              <a:t>: </a:t>
            </a:r>
            <a:r>
              <a:rPr lang="en-US" dirty="0" smtClean="0"/>
              <a:t>http://www.cancer.gov/diccionario/</a:t>
            </a:r>
          </a:p>
          <a:p>
            <a:pPr lvl="1"/>
            <a:endParaRPr lang="en-US" sz="2400" dirty="0" smtClean="0"/>
          </a:p>
          <a:p>
            <a:pPr lvl="1"/>
            <a:endParaRPr lang="en-US" dirty="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16</a:t>
            </a:fld>
            <a:endParaRPr lang="en-US"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pPr>
              <a:buNone/>
            </a:pPr>
            <a:r>
              <a:rPr lang="en-US" dirty="0" smtClean="0"/>
              <a:t>American </a:t>
            </a:r>
            <a:r>
              <a:rPr lang="en-US" dirty="0" smtClean="0"/>
              <a:t>Cancer Society. (2010). </a:t>
            </a:r>
            <a:r>
              <a:rPr lang="en-US" i="1" dirty="0" smtClean="0"/>
              <a:t>Cancer </a:t>
            </a:r>
            <a:r>
              <a:rPr lang="en-US" i="1" dirty="0" smtClean="0"/>
              <a:t>basics</a:t>
            </a:r>
            <a:r>
              <a:rPr lang="en-US" i="1" dirty="0" smtClean="0"/>
              <a:t>. </a:t>
            </a:r>
            <a:r>
              <a:rPr lang="en-US" dirty="0" smtClean="0"/>
              <a:t>Retrieved from http://</a:t>
            </a:r>
            <a:r>
              <a:rPr lang="en-US" dirty="0" smtClean="0"/>
              <a:t>www.cancer.org/Cancer/CancerBasics/index</a:t>
            </a:r>
          </a:p>
          <a:p>
            <a:pPr>
              <a:buNone/>
            </a:pPr>
            <a:endParaRPr lang="en-US" dirty="0" smtClean="0"/>
          </a:p>
          <a:p>
            <a:pPr>
              <a:buNone/>
            </a:pPr>
            <a:r>
              <a:rPr lang="en-US" dirty="0" smtClean="0"/>
              <a:t>American Cancer Society. (2010). </a:t>
            </a:r>
            <a:r>
              <a:rPr lang="en-US" i="1" dirty="0" smtClean="0"/>
              <a:t>Chemo - What </a:t>
            </a:r>
            <a:r>
              <a:rPr lang="en-US" i="1" dirty="0" smtClean="0"/>
              <a:t>it is</a:t>
            </a:r>
            <a:r>
              <a:rPr lang="en-US" i="1" dirty="0" smtClean="0"/>
              <a:t>, </a:t>
            </a:r>
            <a:r>
              <a:rPr lang="en-US" i="1" dirty="0" smtClean="0"/>
              <a:t>how it helps</a:t>
            </a:r>
            <a:r>
              <a:rPr lang="en-US" i="1" dirty="0" smtClean="0"/>
              <a:t>. </a:t>
            </a:r>
            <a:r>
              <a:rPr lang="en-US" dirty="0" smtClean="0"/>
              <a:t>Retrieved from http://</a:t>
            </a:r>
            <a:r>
              <a:rPr lang="en-US" dirty="0" smtClean="0"/>
              <a:t>www.cancer.org/Treatment/TreatmentsandSideEffects/TreatmentTypes/Chemotherapy/WhatItIsHowItHelps/index.htm</a:t>
            </a:r>
          </a:p>
          <a:p>
            <a:pPr>
              <a:buNone/>
            </a:pPr>
            <a:endParaRPr lang="en-US" dirty="0" smtClean="0"/>
          </a:p>
          <a:p>
            <a:pPr>
              <a:buNone/>
            </a:pPr>
            <a:r>
              <a:rPr lang="en-US" dirty="0" smtClean="0"/>
              <a:t>American Cancer Society. (2009). </a:t>
            </a:r>
            <a:r>
              <a:rPr lang="en-US" i="1" dirty="0" smtClean="0"/>
              <a:t>Radiation therapy - What it is, how it helps. </a:t>
            </a:r>
            <a:r>
              <a:rPr lang="en-US" dirty="0" smtClean="0"/>
              <a:t>Retrieved from http://</a:t>
            </a:r>
            <a:r>
              <a:rPr lang="en-US" dirty="0" smtClean="0"/>
              <a:t>www.cancer.org/Treatment/TreatmentsandSideEffects/TreatmentTypes/Radiation/RadiationTherapy-WhatItIsHowItHelps/index</a:t>
            </a:r>
            <a:endParaRPr lang="en-US" dirty="0" smtClean="0"/>
          </a:p>
          <a:p>
            <a:endParaRPr lang="en-US" i="1" dirty="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17</a:t>
            </a:fld>
            <a:endParaRPr lang="en-U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(continued)</a:t>
            </a:r>
            <a:endParaRPr lang="en-US" dirty="0"/>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pPr>
              <a:buNone/>
            </a:pPr>
            <a:r>
              <a:rPr lang="en-US" dirty="0" smtClean="0"/>
              <a:t>National Cancer Institute, National Institutes of Health. (2008). </a:t>
            </a:r>
            <a:r>
              <a:rPr lang="en-US" i="1" dirty="0" smtClean="0"/>
              <a:t>Angiogenesis </a:t>
            </a:r>
            <a:r>
              <a:rPr lang="en-US" i="1" dirty="0" smtClean="0"/>
              <a:t>inhibitors therapy</a:t>
            </a:r>
            <a:r>
              <a:rPr lang="en-US" dirty="0" smtClean="0"/>
              <a:t>. Retrieved from http://</a:t>
            </a:r>
            <a:r>
              <a:rPr lang="en-US" dirty="0" smtClean="0"/>
              <a:t>www.cancer.gov/cancertopics/factsheet/therapy/angiogenesis-inhibitors</a:t>
            </a:r>
          </a:p>
          <a:p>
            <a:pPr>
              <a:buNone/>
            </a:pPr>
            <a:endParaRPr lang="en-US" dirty="0" smtClean="0"/>
          </a:p>
          <a:p>
            <a:pPr>
              <a:buNone/>
            </a:pPr>
            <a:r>
              <a:rPr lang="en-US" dirty="0" smtClean="0"/>
              <a:t>National Cancer Institute, National Institutes of Health. (2010). </a:t>
            </a:r>
            <a:r>
              <a:rPr lang="en-US" i="1" dirty="0" smtClean="0"/>
              <a:t>Cancer </a:t>
            </a:r>
            <a:r>
              <a:rPr lang="en-US" i="1" dirty="0" smtClean="0"/>
              <a:t>staging</a:t>
            </a:r>
            <a:r>
              <a:rPr lang="en-US" i="1" dirty="0" smtClean="0"/>
              <a:t>.</a:t>
            </a:r>
            <a:r>
              <a:rPr lang="en-US" dirty="0" smtClean="0"/>
              <a:t> Retrieved from http://</a:t>
            </a:r>
            <a:r>
              <a:rPr lang="en-US" dirty="0" smtClean="0"/>
              <a:t>www.cancer.gov/cancertopics/factsheet/detection/staging</a:t>
            </a:r>
          </a:p>
          <a:p>
            <a:pPr>
              <a:buNone/>
            </a:pPr>
            <a:endParaRPr lang="en-US" dirty="0" smtClean="0"/>
          </a:p>
          <a:p>
            <a:pPr>
              <a:buNone/>
            </a:pPr>
            <a:r>
              <a:rPr lang="en-US" dirty="0" smtClean="0"/>
              <a:t>National Cancer Institute, National Institutes of Health. (2010). </a:t>
            </a:r>
            <a:r>
              <a:rPr lang="en-US" i="1" dirty="0" smtClean="0"/>
              <a:t>Radiation </a:t>
            </a:r>
            <a:r>
              <a:rPr lang="en-US" i="1" dirty="0" smtClean="0"/>
              <a:t>therapy </a:t>
            </a:r>
            <a:r>
              <a:rPr lang="en-US" i="1" dirty="0" smtClean="0"/>
              <a:t>for </a:t>
            </a:r>
            <a:r>
              <a:rPr lang="en-US" i="1" dirty="0" smtClean="0"/>
              <a:t>cancer</a:t>
            </a:r>
            <a:r>
              <a:rPr lang="en-US" i="1" dirty="0" smtClean="0"/>
              <a:t>.</a:t>
            </a:r>
            <a:r>
              <a:rPr lang="en-US" dirty="0" smtClean="0"/>
              <a:t> Retrieved from http://</a:t>
            </a:r>
            <a:r>
              <a:rPr lang="en-US" dirty="0" smtClean="0"/>
              <a:t>www.cancer.gov/cancertopics/factsheet/therapy/radiation</a:t>
            </a:r>
            <a:endParaRPr lang="en-US" dirty="0" smtClean="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18</a:t>
            </a:fld>
            <a:endParaRPr lang="en-US"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6477000" cy="6172200"/>
          </a:xfrm>
        </p:spPr>
        <p:txBody>
          <a:bodyPr>
            <a:normAutofit fontScale="77500" lnSpcReduction="20000"/>
          </a:bodyPr>
          <a:lstStyle/>
          <a:p>
            <a:r>
              <a:rPr lang="en-US" dirty="0"/>
              <a:t>The </a:t>
            </a:r>
            <a:r>
              <a:rPr lang="en-US" dirty="0" smtClean="0"/>
              <a:t>human body is </a:t>
            </a:r>
            <a:r>
              <a:rPr lang="en-US" dirty="0"/>
              <a:t>made up of </a:t>
            </a:r>
            <a:r>
              <a:rPr lang="en-US" dirty="0" smtClean="0"/>
              <a:t> millions of cells.</a:t>
            </a:r>
          </a:p>
          <a:p>
            <a:r>
              <a:rPr lang="en-US" dirty="0" smtClean="0"/>
              <a:t>Cells </a:t>
            </a:r>
            <a:r>
              <a:rPr lang="en-US" dirty="0"/>
              <a:t>are </a:t>
            </a:r>
            <a:r>
              <a:rPr lang="en-US" dirty="0" smtClean="0"/>
              <a:t>tiny </a:t>
            </a:r>
            <a:r>
              <a:rPr lang="en-US" dirty="0"/>
              <a:t>and </a:t>
            </a:r>
            <a:r>
              <a:rPr lang="en-US" dirty="0" smtClean="0"/>
              <a:t>most can be </a:t>
            </a:r>
            <a:r>
              <a:rPr lang="en-US" dirty="0" smtClean="0"/>
              <a:t>seen </a:t>
            </a:r>
            <a:r>
              <a:rPr lang="en-US" dirty="0" smtClean="0"/>
              <a:t>only under </a:t>
            </a:r>
            <a:r>
              <a:rPr lang="en-US" dirty="0"/>
              <a:t>a </a:t>
            </a:r>
            <a:r>
              <a:rPr lang="en-US" dirty="0" smtClean="0"/>
              <a:t>microscope.</a:t>
            </a:r>
          </a:p>
          <a:p>
            <a:r>
              <a:rPr lang="en-US" dirty="0" smtClean="0"/>
              <a:t>Cells grow, divide, and die regularly. </a:t>
            </a:r>
          </a:p>
          <a:p>
            <a:r>
              <a:rPr lang="en-US" dirty="0" smtClean="0"/>
              <a:t>Cells can have different jobs.</a:t>
            </a:r>
          </a:p>
          <a:p>
            <a:pPr lvl="1"/>
            <a:r>
              <a:rPr lang="en-US" dirty="0" smtClean="0"/>
              <a:t>Red </a:t>
            </a:r>
            <a:r>
              <a:rPr lang="en-US" dirty="0" smtClean="0"/>
              <a:t>blood cells carry oxygen around the </a:t>
            </a:r>
            <a:r>
              <a:rPr lang="en-US" dirty="0" smtClean="0"/>
              <a:t>body.</a:t>
            </a:r>
            <a:endParaRPr lang="en-US" dirty="0" smtClean="0"/>
          </a:p>
          <a:p>
            <a:pPr lvl="1"/>
            <a:r>
              <a:rPr lang="en-US" dirty="0" smtClean="0"/>
              <a:t>White </a:t>
            </a:r>
            <a:r>
              <a:rPr lang="en-US" dirty="0" smtClean="0"/>
              <a:t>blood cells help keep the body from getting </a:t>
            </a:r>
            <a:r>
              <a:rPr lang="en-US" dirty="0" smtClean="0"/>
              <a:t>sick.</a:t>
            </a:r>
            <a:endParaRPr lang="en-US" dirty="0" smtClean="0"/>
          </a:p>
          <a:p>
            <a:r>
              <a:rPr lang="en-US" dirty="0" smtClean="0"/>
              <a:t>Cells with the same jobs group                             together to form tissue.</a:t>
            </a:r>
          </a:p>
          <a:p>
            <a:pPr lvl="1"/>
            <a:r>
              <a:rPr lang="en-US" dirty="0" smtClean="0"/>
              <a:t>Cells of the heart group to form heart muscle </a:t>
            </a:r>
            <a:r>
              <a:rPr lang="en-US" dirty="0" smtClean="0"/>
              <a:t>tissue.            </a:t>
            </a:r>
            <a:endParaRPr lang="en-US" dirty="0" smtClean="0"/>
          </a:p>
          <a:p>
            <a:r>
              <a:rPr lang="en-US" dirty="0" smtClean="0"/>
              <a:t>Tissues in turn, group together to form  organs.</a:t>
            </a:r>
          </a:p>
          <a:p>
            <a:pPr lvl="1"/>
            <a:r>
              <a:rPr lang="en-US" dirty="0" smtClean="0"/>
              <a:t>Heart muscle tissue makes up the heart and is the reason </a:t>
            </a:r>
            <a:r>
              <a:rPr lang="en-US" dirty="0" smtClean="0"/>
              <a:t>the </a:t>
            </a:r>
            <a:r>
              <a:rPr lang="en-US" dirty="0" smtClean="0"/>
              <a:t>heart </a:t>
            </a:r>
            <a:r>
              <a:rPr lang="en-US" dirty="0" smtClean="0"/>
              <a:t>beats.</a:t>
            </a:r>
            <a:endParaRPr lang="en-US" dirty="0" smtClean="0"/>
          </a:p>
        </p:txBody>
      </p:sp>
      <p:pic>
        <p:nvPicPr>
          <p:cNvPr id="1026" name="Picture 2" descr="C:\Users\XPS16_Jeff O\Desktop\cell_division-02.png"/>
          <p:cNvPicPr>
            <a:picLocks noChangeAspect="1" noChangeArrowheads="1"/>
          </p:cNvPicPr>
          <p:nvPr/>
        </p:nvPicPr>
        <p:blipFill>
          <a:blip r:embed="rId2" cstate="print"/>
          <a:srcRect/>
          <a:stretch>
            <a:fillRect/>
          </a:stretch>
        </p:blipFill>
        <p:spPr bwMode="auto">
          <a:xfrm>
            <a:off x="6629400" y="914400"/>
            <a:ext cx="2743200" cy="5486400"/>
          </a:xfrm>
          <a:prstGeom prst="rect">
            <a:avLst/>
          </a:prstGeom>
          <a:noFill/>
        </p:spPr>
      </p:pic>
      <p:sp>
        <p:nvSpPr>
          <p:cNvPr id="4"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2</a:t>
            </a:fld>
            <a:endParaRPr lang="en-US" sz="1400"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a:t>
            </a:r>
            <a:r>
              <a:rPr lang="en-US" sz="1400" b="1" dirty="0" smtClean="0">
                <a:solidFill>
                  <a:schemeClr val="bg1"/>
                </a:solidFill>
              </a:rPr>
              <a:t>Is Cancer</a:t>
            </a:r>
            <a:r>
              <a:rPr lang="en-US" sz="1400" b="1" dirty="0" smtClean="0">
                <a:solidFill>
                  <a:schemeClr val="bg1"/>
                </a:solidFill>
              </a:rPr>
              <a:t>?</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Cell Life Cycle</a:t>
            </a:r>
            <a:endParaRPr lang="en-US" dirty="0"/>
          </a:p>
        </p:txBody>
      </p:sp>
      <p:sp>
        <p:nvSpPr>
          <p:cNvPr id="5" name="Content Placeholder 4"/>
          <p:cNvSpPr>
            <a:spLocks noGrp="1"/>
          </p:cNvSpPr>
          <p:nvPr>
            <p:ph sz="half" idx="2"/>
          </p:nvPr>
        </p:nvSpPr>
        <p:spPr>
          <a:xfrm>
            <a:off x="457200" y="1600200"/>
            <a:ext cx="4040188" cy="4525963"/>
          </a:xfrm>
        </p:spPr>
        <p:txBody>
          <a:bodyPr>
            <a:normAutofit lnSpcReduction="10000"/>
          </a:bodyPr>
          <a:lstStyle/>
          <a:p>
            <a:r>
              <a:rPr lang="en-US" dirty="0" smtClean="0"/>
              <a:t>Normal, healthy cells grow and split to form two more healthy cells.</a:t>
            </a:r>
          </a:p>
          <a:p>
            <a:r>
              <a:rPr lang="en-US" dirty="0" smtClean="0"/>
              <a:t>The cells </a:t>
            </a:r>
            <a:r>
              <a:rPr lang="en-US" dirty="0" smtClean="0"/>
              <a:t>continue to grow and split </a:t>
            </a:r>
            <a:r>
              <a:rPr lang="en-US" dirty="0" smtClean="0"/>
              <a:t>regularly, </a:t>
            </a:r>
            <a:r>
              <a:rPr lang="en-US" dirty="0" smtClean="0"/>
              <a:t>until they become unhealthy or injured with age.</a:t>
            </a:r>
          </a:p>
          <a:p>
            <a:r>
              <a:rPr lang="en-US" dirty="0" smtClean="0"/>
              <a:t>Once a cell is </a:t>
            </a:r>
            <a:r>
              <a:rPr lang="en-US" dirty="0" smtClean="0"/>
              <a:t>injured, </a:t>
            </a:r>
            <a:r>
              <a:rPr lang="en-US" dirty="0" smtClean="0"/>
              <a:t>the body kills it so that it does not keep splitting and </a:t>
            </a:r>
            <a:r>
              <a:rPr lang="en-US" dirty="0" smtClean="0"/>
              <a:t>make </a:t>
            </a:r>
            <a:r>
              <a:rPr lang="en-US" dirty="0" smtClean="0"/>
              <a:t>other abnormal, unhealthy cells.</a:t>
            </a:r>
            <a:endParaRPr lang="en-US" dirty="0"/>
          </a:p>
        </p:txBody>
      </p:sp>
      <p:pic>
        <p:nvPicPr>
          <p:cNvPr id="10" name="Content Placeholder 9" descr="normal cell_division-02 2011 0127.JPG"/>
          <p:cNvPicPr>
            <a:picLocks noGrp="1" noChangeAspect="1"/>
          </p:cNvPicPr>
          <p:nvPr>
            <p:ph sz="quarter" idx="4"/>
          </p:nvPr>
        </p:nvPicPr>
        <p:blipFill>
          <a:blip r:embed="rId2" cstate="print"/>
          <a:stretch>
            <a:fillRect/>
          </a:stretch>
        </p:blipFill>
        <p:spPr>
          <a:xfrm>
            <a:off x="4648200" y="1524000"/>
            <a:ext cx="4362513" cy="4449763"/>
          </a:xfrm>
        </p:spPr>
      </p:pic>
      <p:sp>
        <p:nvSpPr>
          <p:cNvPr id="6"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a:t>
            </a:r>
            <a:r>
              <a:rPr lang="en-US" sz="1400" b="1" dirty="0" smtClean="0">
                <a:solidFill>
                  <a:schemeClr val="bg1"/>
                </a:solidFill>
              </a:rPr>
              <a:t>Is Cancer</a:t>
            </a:r>
            <a:r>
              <a:rPr lang="en-US" sz="1400" b="1" dirty="0" smtClean="0">
                <a:solidFill>
                  <a:schemeClr val="bg1"/>
                </a:solidFill>
              </a:rPr>
              <a:t>?</a:t>
            </a:r>
            <a:endParaRPr lang="en-US" sz="1400" b="1" dirty="0">
              <a:solidFill>
                <a:schemeClr val="bg1"/>
              </a:solidFill>
            </a:endParaRPr>
          </a:p>
        </p:txBody>
      </p:sp>
      <p:sp>
        <p:nvSpPr>
          <p:cNvPr id="7"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3</a:t>
            </a:fld>
            <a:endParaRPr lang="en-U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Cancer Cell Life Cycle</a:t>
            </a:r>
            <a:endParaRPr lang="en-US" sz="2200" dirty="0"/>
          </a:p>
        </p:txBody>
      </p:sp>
      <p:sp>
        <p:nvSpPr>
          <p:cNvPr id="3" name="Content Placeholder 2"/>
          <p:cNvSpPr>
            <a:spLocks noGrp="1"/>
          </p:cNvSpPr>
          <p:nvPr>
            <p:ph sz="half" idx="1"/>
          </p:nvPr>
        </p:nvSpPr>
        <p:spPr>
          <a:xfrm>
            <a:off x="381000" y="1295400"/>
            <a:ext cx="4495800" cy="5334000"/>
          </a:xfrm>
        </p:spPr>
        <p:txBody>
          <a:bodyPr>
            <a:normAutofit fontScale="70000" lnSpcReduction="20000"/>
          </a:bodyPr>
          <a:lstStyle/>
          <a:p>
            <a:r>
              <a:rPr lang="en-US" dirty="0" smtClean="0"/>
              <a:t>Cancer is a general term </a:t>
            </a:r>
            <a:r>
              <a:rPr lang="en-US" dirty="0" smtClean="0"/>
              <a:t>that refers </a:t>
            </a:r>
            <a:r>
              <a:rPr lang="en-US" dirty="0" smtClean="0"/>
              <a:t>to a group of over 100 diseases caused by the growth of abnormal cells in the body.</a:t>
            </a:r>
          </a:p>
          <a:p>
            <a:r>
              <a:rPr lang="en-US" dirty="0" smtClean="0"/>
              <a:t>Cancer starts with a single abnormal cell somewhere in the body. </a:t>
            </a:r>
          </a:p>
          <a:p>
            <a:r>
              <a:rPr lang="en-US" dirty="0" smtClean="0"/>
              <a:t>This abnormal cell grows quickly and splits into new, abnormal cells that are not found and killed by the body.</a:t>
            </a:r>
          </a:p>
          <a:p>
            <a:r>
              <a:rPr lang="en-US" dirty="0" smtClean="0"/>
              <a:t>These abnormal cells group together to form a tumor.</a:t>
            </a:r>
          </a:p>
          <a:p>
            <a:r>
              <a:rPr lang="en-US" dirty="0" smtClean="0"/>
              <a:t>Cancer is the point at which the cells have developed into a tumor.</a:t>
            </a:r>
          </a:p>
          <a:p>
            <a:r>
              <a:rPr lang="en-US" dirty="0" smtClean="0"/>
              <a:t>These abnormal cells attach </a:t>
            </a:r>
            <a:r>
              <a:rPr lang="en-US" dirty="0" smtClean="0"/>
              <a:t>to </a:t>
            </a:r>
            <a:r>
              <a:rPr lang="en-US" dirty="0" smtClean="0"/>
              <a:t>tissues in the body and the body cannot defend itself against them. </a:t>
            </a:r>
          </a:p>
          <a:p>
            <a:r>
              <a:rPr lang="en-US" dirty="0" smtClean="0"/>
              <a:t>These cells gradually begin to replace    healthy </a:t>
            </a:r>
            <a:r>
              <a:rPr lang="en-US" dirty="0" smtClean="0"/>
              <a:t>cells, </a:t>
            </a:r>
            <a:r>
              <a:rPr lang="en-US" dirty="0" smtClean="0"/>
              <a:t>and the healthy cells die.</a:t>
            </a:r>
          </a:p>
          <a:p>
            <a:endParaRPr lang="en-US" dirty="0"/>
          </a:p>
        </p:txBody>
      </p:sp>
      <p:pic>
        <p:nvPicPr>
          <p:cNvPr id="6" name="Content Placeholder 5" descr="cell_division-02 2011 0125 (3).JPG"/>
          <p:cNvPicPr>
            <a:picLocks noGrp="1" noChangeAspect="1"/>
          </p:cNvPicPr>
          <p:nvPr>
            <p:ph sz="half" idx="2"/>
          </p:nvPr>
        </p:nvPicPr>
        <p:blipFill>
          <a:blip r:embed="rId2" cstate="print"/>
          <a:stretch>
            <a:fillRect/>
          </a:stretch>
        </p:blipFill>
        <p:spPr>
          <a:xfrm>
            <a:off x="4800600" y="1600200"/>
            <a:ext cx="4246603" cy="4314627"/>
          </a:xfrm>
        </p:spPr>
      </p:pic>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7"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4</a:t>
            </a:fld>
            <a:endParaRPr 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Classification of </a:t>
            </a:r>
            <a:r>
              <a:rPr lang="en-US" dirty="0" smtClean="0"/>
              <a:t>Cancer</a:t>
            </a:r>
            <a:endParaRPr lang="en-US" sz="2000" dirty="0"/>
          </a:p>
        </p:txBody>
      </p:sp>
      <p:sp>
        <p:nvSpPr>
          <p:cNvPr id="3" name="Content Placeholder 2"/>
          <p:cNvSpPr>
            <a:spLocks noGrp="1"/>
          </p:cNvSpPr>
          <p:nvPr>
            <p:ph idx="1"/>
          </p:nvPr>
        </p:nvSpPr>
        <p:spPr>
          <a:xfrm>
            <a:off x="457200" y="1447800"/>
            <a:ext cx="8229600" cy="4953000"/>
          </a:xfrm>
        </p:spPr>
        <p:txBody>
          <a:bodyPr>
            <a:normAutofit fontScale="70000" lnSpcReduction="20000"/>
          </a:bodyPr>
          <a:lstStyle/>
          <a:p>
            <a:r>
              <a:rPr lang="en-US" dirty="0" smtClean="0"/>
              <a:t>Cancer is usually classified by its “</a:t>
            </a:r>
            <a:r>
              <a:rPr lang="en-US" dirty="0" smtClean="0"/>
              <a:t>stage.” </a:t>
            </a:r>
            <a:r>
              <a:rPr lang="en-US" dirty="0" smtClean="0"/>
              <a:t>The stage refers to how bad the cancer is. </a:t>
            </a:r>
            <a:endParaRPr lang="en-US" dirty="0"/>
          </a:p>
          <a:p>
            <a:r>
              <a:rPr lang="en-US" dirty="0"/>
              <a:t>Stage </a:t>
            </a:r>
            <a:r>
              <a:rPr lang="en-US" dirty="0" smtClean="0"/>
              <a:t>0:</a:t>
            </a:r>
            <a:endParaRPr lang="en-US" dirty="0"/>
          </a:p>
          <a:p>
            <a:pPr lvl="1"/>
            <a:r>
              <a:rPr lang="en-US" dirty="0"/>
              <a:t>Abnormal cells that remain </a:t>
            </a:r>
            <a:r>
              <a:rPr lang="en-US" dirty="0" smtClean="0"/>
              <a:t>where they </a:t>
            </a:r>
            <a:r>
              <a:rPr lang="en-US" dirty="0"/>
              <a:t>were first </a:t>
            </a:r>
            <a:r>
              <a:rPr lang="en-US" dirty="0" smtClean="0"/>
              <a:t>found and, at </a:t>
            </a:r>
            <a:r>
              <a:rPr lang="en-US" dirty="0"/>
              <a:t>this </a:t>
            </a:r>
            <a:r>
              <a:rPr lang="en-US" dirty="0" smtClean="0"/>
              <a:t>point, are </a:t>
            </a:r>
            <a:r>
              <a:rPr lang="en-US" dirty="0" smtClean="0"/>
              <a:t>not </a:t>
            </a:r>
            <a:r>
              <a:rPr lang="en-US" dirty="0" smtClean="0"/>
              <a:t>cancer.</a:t>
            </a:r>
            <a:endParaRPr lang="en-US" dirty="0"/>
          </a:p>
          <a:p>
            <a:r>
              <a:rPr lang="en-US" dirty="0"/>
              <a:t>Stage </a:t>
            </a:r>
            <a:r>
              <a:rPr lang="en-US" dirty="0" smtClean="0"/>
              <a:t>I:</a:t>
            </a:r>
            <a:endParaRPr lang="en-US" dirty="0"/>
          </a:p>
          <a:p>
            <a:pPr lvl="1"/>
            <a:r>
              <a:rPr lang="en-US" dirty="0"/>
              <a:t>Cancer </a:t>
            </a:r>
            <a:r>
              <a:rPr lang="en-US" dirty="0" smtClean="0"/>
              <a:t>is limited </a:t>
            </a:r>
            <a:r>
              <a:rPr lang="en-US" dirty="0"/>
              <a:t>to the tissue </a:t>
            </a:r>
            <a:r>
              <a:rPr lang="en-US" dirty="0" smtClean="0"/>
              <a:t>where it was first </a:t>
            </a:r>
            <a:r>
              <a:rPr lang="en-US" dirty="0" smtClean="0"/>
              <a:t>discovered, and there is evidence </a:t>
            </a:r>
            <a:r>
              <a:rPr lang="en-US" dirty="0"/>
              <a:t>of tumor </a:t>
            </a:r>
            <a:r>
              <a:rPr lang="en-US" dirty="0" smtClean="0"/>
              <a:t>growth.</a:t>
            </a:r>
            <a:endParaRPr lang="en-US" dirty="0"/>
          </a:p>
          <a:p>
            <a:r>
              <a:rPr lang="en-US" dirty="0"/>
              <a:t>Stage </a:t>
            </a:r>
            <a:r>
              <a:rPr lang="en-US" dirty="0" smtClean="0"/>
              <a:t>II:</a:t>
            </a:r>
            <a:endParaRPr lang="en-US" dirty="0"/>
          </a:p>
          <a:p>
            <a:pPr lvl="1"/>
            <a:r>
              <a:rPr lang="en-US" dirty="0" smtClean="0"/>
              <a:t>Some </a:t>
            </a:r>
            <a:r>
              <a:rPr lang="en-US" dirty="0"/>
              <a:t>spread of cancerous </a:t>
            </a:r>
            <a:r>
              <a:rPr lang="en-US" dirty="0" smtClean="0"/>
              <a:t>cells in the tissue where the tumor was first </a:t>
            </a:r>
            <a:r>
              <a:rPr lang="en-US" dirty="0" smtClean="0"/>
              <a:t>discovered.</a:t>
            </a:r>
            <a:endParaRPr lang="en-US" dirty="0"/>
          </a:p>
          <a:p>
            <a:r>
              <a:rPr lang="en-US" dirty="0"/>
              <a:t>Stage </a:t>
            </a:r>
            <a:r>
              <a:rPr lang="en-US" dirty="0" smtClean="0"/>
              <a:t>III:</a:t>
            </a:r>
            <a:endParaRPr lang="en-US" dirty="0"/>
          </a:p>
          <a:p>
            <a:pPr lvl="1"/>
            <a:r>
              <a:rPr lang="en-US" dirty="0"/>
              <a:t>Extensive </a:t>
            </a:r>
            <a:r>
              <a:rPr lang="en-US" dirty="0" smtClean="0"/>
              <a:t>spread of cancerous cells in the tissue where the tumor was first </a:t>
            </a:r>
            <a:r>
              <a:rPr lang="en-US" dirty="0" smtClean="0"/>
              <a:t>discovered, </a:t>
            </a:r>
            <a:r>
              <a:rPr lang="en-US" dirty="0" smtClean="0"/>
              <a:t>and to surrounding </a:t>
            </a:r>
            <a:r>
              <a:rPr lang="en-US" dirty="0" smtClean="0"/>
              <a:t>tissues.</a:t>
            </a:r>
            <a:endParaRPr lang="en-US" dirty="0"/>
          </a:p>
          <a:p>
            <a:r>
              <a:rPr lang="en-US" dirty="0"/>
              <a:t>Stage IV </a:t>
            </a:r>
            <a:r>
              <a:rPr lang="en-US" dirty="0" smtClean="0"/>
              <a:t>:</a:t>
            </a:r>
            <a:endParaRPr lang="en-US" dirty="0"/>
          </a:p>
          <a:p>
            <a:pPr lvl="1"/>
            <a:r>
              <a:rPr lang="en-US" dirty="0" smtClean="0"/>
              <a:t>The </a:t>
            </a:r>
            <a:r>
              <a:rPr lang="en-US" dirty="0"/>
              <a:t>cancer has spread </a:t>
            </a:r>
            <a:r>
              <a:rPr lang="en-US" dirty="0" smtClean="0"/>
              <a:t>throughout the </a:t>
            </a:r>
            <a:r>
              <a:rPr lang="en-US" dirty="0" smtClean="0"/>
              <a:t>body.</a:t>
            </a:r>
            <a:endParaRPr lang="en-US" dirty="0"/>
          </a:p>
          <a:p>
            <a:endParaRPr lang="en-US" dirty="0"/>
          </a:p>
        </p:txBody>
      </p:sp>
      <p:sp>
        <p:nvSpPr>
          <p:cNvPr id="5"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6"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5</a:t>
            </a:fld>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Classification of </a:t>
            </a:r>
            <a:r>
              <a:rPr lang="en-US" dirty="0" smtClean="0"/>
              <a:t>Cancer</a:t>
            </a:r>
            <a:endParaRPr lang="en-US" sz="2000"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r>
              <a:rPr lang="en-US" dirty="0" smtClean="0"/>
              <a:t>Some cancers are not classified using the staging </a:t>
            </a:r>
            <a:r>
              <a:rPr lang="en-US" dirty="0" smtClean="0"/>
              <a:t>system.</a:t>
            </a:r>
            <a:endParaRPr lang="en-US" dirty="0" smtClean="0"/>
          </a:p>
          <a:p>
            <a:pPr lvl="1"/>
            <a:r>
              <a:rPr lang="en-US" dirty="0" smtClean="0"/>
              <a:t>Brain and spinal cord cancers are classified by the type of cells affected, how normal/abnormal they look under a microscope, and how fast they are likely to </a:t>
            </a:r>
            <a:r>
              <a:rPr lang="en-US" dirty="0" smtClean="0"/>
              <a:t>spread.</a:t>
            </a:r>
            <a:endParaRPr lang="en-US" dirty="0" smtClean="0"/>
          </a:p>
          <a:p>
            <a:pPr lvl="1"/>
            <a:r>
              <a:rPr lang="en-US" dirty="0" smtClean="0"/>
              <a:t>Cancers of the cervix, uterus, ovary, vagina, and vulva are classified by a system developed by the International Federation of Gynecology and </a:t>
            </a:r>
            <a:r>
              <a:rPr lang="en-US" dirty="0" smtClean="0"/>
              <a:t>Obstetrics.</a:t>
            </a:r>
            <a:endParaRPr lang="en-US" dirty="0" smtClean="0"/>
          </a:p>
          <a:p>
            <a:pPr lvl="1"/>
            <a:r>
              <a:rPr lang="en-US" dirty="0" smtClean="0"/>
              <a:t>There is no </a:t>
            </a:r>
            <a:r>
              <a:rPr lang="en-US" dirty="0" smtClean="0"/>
              <a:t>clear-cut </a:t>
            </a:r>
            <a:r>
              <a:rPr lang="en-US" dirty="0" smtClean="0"/>
              <a:t>classification system in place for most cancers of the blood and bone </a:t>
            </a:r>
            <a:r>
              <a:rPr lang="en-US" dirty="0" smtClean="0"/>
              <a:t>marrow.</a:t>
            </a:r>
            <a:endParaRPr lang="en-US" dirty="0" smtClean="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6</a:t>
            </a:fld>
            <a:endParaRPr lang="en-US"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a:t>
            </a:r>
            <a:r>
              <a:rPr lang="en-US" b="1" dirty="0" smtClean="0"/>
              <a:t>Is Cancer Diagnosed</a:t>
            </a:r>
            <a:r>
              <a:rPr lang="en-US" b="1"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Cancer </a:t>
            </a:r>
            <a:r>
              <a:rPr lang="en-US" dirty="0"/>
              <a:t>is detected by </a:t>
            </a:r>
            <a:r>
              <a:rPr lang="en-US" dirty="0" smtClean="0"/>
              <a:t>a doctor who runs tests. Different </a:t>
            </a:r>
            <a:r>
              <a:rPr lang="en-US" dirty="0"/>
              <a:t>types of tests </a:t>
            </a:r>
            <a:r>
              <a:rPr lang="en-US" dirty="0" smtClean="0"/>
              <a:t>are </a:t>
            </a:r>
            <a:r>
              <a:rPr lang="en-US" dirty="0"/>
              <a:t>used to detect </a:t>
            </a:r>
            <a:r>
              <a:rPr lang="en-US" dirty="0" smtClean="0"/>
              <a:t>different types of cancer</a:t>
            </a:r>
            <a:r>
              <a:rPr lang="en-US" dirty="0"/>
              <a:t>. The most common types of </a:t>
            </a:r>
            <a:r>
              <a:rPr lang="en-US" dirty="0" smtClean="0"/>
              <a:t>tests </a:t>
            </a:r>
            <a:r>
              <a:rPr lang="en-US" dirty="0"/>
              <a:t>fall into two categories: imaging and laboratory.</a:t>
            </a:r>
          </a:p>
          <a:p>
            <a:pPr lvl="1"/>
            <a:r>
              <a:rPr lang="en-US" dirty="0"/>
              <a:t>Imaging tests </a:t>
            </a:r>
            <a:r>
              <a:rPr lang="en-US" dirty="0" smtClean="0"/>
              <a:t>(e.g., mammogram</a:t>
            </a:r>
            <a:r>
              <a:rPr lang="en-US" dirty="0"/>
              <a:t>, virtual colonoscopy, and </a:t>
            </a:r>
            <a:r>
              <a:rPr lang="en-US" dirty="0" smtClean="0"/>
              <a:t>ultrasound) </a:t>
            </a:r>
            <a:r>
              <a:rPr lang="en-US" dirty="0" smtClean="0"/>
              <a:t>make </a:t>
            </a:r>
            <a:r>
              <a:rPr lang="en-US" dirty="0"/>
              <a:t>pictures of areas inside the body to </a:t>
            </a:r>
            <a:r>
              <a:rPr lang="en-US" dirty="0" smtClean="0"/>
              <a:t>see </a:t>
            </a:r>
            <a:r>
              <a:rPr lang="en-US" dirty="0"/>
              <a:t>if a person has any suspicious areas or abnormalities that might be cancerous. </a:t>
            </a:r>
          </a:p>
          <a:p>
            <a:pPr lvl="1"/>
            <a:r>
              <a:rPr lang="en-US" dirty="0"/>
              <a:t>Laboratory tests use </a:t>
            </a:r>
            <a:r>
              <a:rPr lang="en-US" dirty="0" smtClean="0"/>
              <a:t>blood</a:t>
            </a:r>
            <a:r>
              <a:rPr lang="en-US" dirty="0"/>
              <a:t>, urine, or other </a:t>
            </a:r>
            <a:r>
              <a:rPr lang="en-US" dirty="0" smtClean="0"/>
              <a:t>substances </a:t>
            </a:r>
            <a:r>
              <a:rPr lang="en-US" dirty="0"/>
              <a:t>from the body to </a:t>
            </a:r>
            <a:r>
              <a:rPr lang="en-US" dirty="0" smtClean="0"/>
              <a:t>find out if someone is sick </a:t>
            </a:r>
            <a:r>
              <a:rPr lang="en-US" dirty="0"/>
              <a:t>before symptoms appear. </a:t>
            </a:r>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7</a:t>
            </a:fld>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How </a:t>
            </a:r>
            <a:r>
              <a:rPr lang="en-US" b="1" dirty="0" smtClean="0"/>
              <a:t>Is Cancer Treated</a:t>
            </a:r>
            <a:r>
              <a:rPr lang="en-US" b="1" dirty="0" smtClean="0"/>
              <a:t>?</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r>
              <a:rPr lang="en-US" dirty="0"/>
              <a:t>Cancer is treated in different ways depending </a:t>
            </a:r>
            <a:r>
              <a:rPr lang="en-US" dirty="0" smtClean="0"/>
              <a:t>on:</a:t>
            </a:r>
          </a:p>
          <a:p>
            <a:pPr lvl="1"/>
            <a:r>
              <a:rPr lang="en-US" dirty="0" smtClean="0"/>
              <a:t>The kind </a:t>
            </a:r>
            <a:r>
              <a:rPr lang="en-US" dirty="0"/>
              <a:t>of </a:t>
            </a:r>
            <a:r>
              <a:rPr lang="en-US" dirty="0" smtClean="0"/>
              <a:t>cancer</a:t>
            </a:r>
          </a:p>
          <a:p>
            <a:pPr lvl="1"/>
            <a:r>
              <a:rPr lang="en-US" dirty="0" smtClean="0"/>
              <a:t>The </a:t>
            </a:r>
            <a:r>
              <a:rPr lang="en-US" dirty="0"/>
              <a:t>stage </a:t>
            </a:r>
            <a:r>
              <a:rPr lang="en-US" dirty="0" smtClean="0"/>
              <a:t>of the cancer</a:t>
            </a:r>
            <a:endParaRPr lang="en-US" dirty="0" smtClean="0"/>
          </a:p>
          <a:p>
            <a:pPr lvl="1"/>
            <a:r>
              <a:rPr lang="en-US" dirty="0" smtClean="0"/>
              <a:t>The age of the patient</a:t>
            </a:r>
            <a:endParaRPr lang="en-US" dirty="0" smtClean="0"/>
          </a:p>
          <a:p>
            <a:pPr lvl="1"/>
            <a:r>
              <a:rPr lang="en-US" dirty="0" smtClean="0"/>
              <a:t>How healthy or sick the patient is</a:t>
            </a:r>
          </a:p>
          <a:p>
            <a:r>
              <a:rPr lang="en-US" dirty="0" smtClean="0"/>
              <a:t>Cancer treatments aim to kill the unhealthy cancer cells, but </a:t>
            </a:r>
            <a:r>
              <a:rPr lang="en-US" dirty="0" smtClean="0"/>
              <a:t>sometimes </a:t>
            </a:r>
            <a:r>
              <a:rPr lang="en-US" dirty="0" smtClean="0"/>
              <a:t>also kill the healthy cells in the body. </a:t>
            </a:r>
          </a:p>
          <a:p>
            <a:endParaRPr lang="en-US" dirty="0"/>
          </a:p>
          <a:p>
            <a:endParaRPr lang="en-US" dirty="0"/>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8</a:t>
            </a:fld>
            <a:endParaRPr lang="en-US"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a:t>
            </a:r>
            <a:r>
              <a:rPr lang="en-US" b="1" dirty="0" smtClean="0"/>
              <a:t>Is Cancer Treated</a:t>
            </a:r>
            <a:r>
              <a:rPr lang="en-US" b="1" dirty="0" smtClean="0"/>
              <a:t>?</a:t>
            </a:r>
            <a:endParaRPr lang="en-US" dirty="0"/>
          </a:p>
        </p:txBody>
      </p:sp>
      <p:sp>
        <p:nvSpPr>
          <p:cNvPr id="3" name="Content Placeholder 2"/>
          <p:cNvSpPr>
            <a:spLocks noGrp="1"/>
          </p:cNvSpPr>
          <p:nvPr>
            <p:ph idx="1"/>
          </p:nvPr>
        </p:nvSpPr>
        <p:spPr/>
        <p:txBody>
          <a:bodyPr/>
          <a:lstStyle/>
          <a:p>
            <a:r>
              <a:rPr lang="en-US" dirty="0" smtClean="0"/>
              <a:t>Treatments can be:</a:t>
            </a:r>
          </a:p>
          <a:p>
            <a:pPr marL="1200150" lvl="3" indent="-342900">
              <a:buFont typeface="Calibri" pitchFamily="34" charset="0"/>
              <a:buChar char="–"/>
            </a:pPr>
            <a:r>
              <a:rPr lang="en-US" b="1" dirty="0" smtClean="0"/>
              <a:t>Invasive:</a:t>
            </a:r>
            <a:r>
              <a:rPr lang="en-US" dirty="0" smtClean="0"/>
              <a:t>  when there is a large cut in the skin that needs a lot of healing time (e.g</a:t>
            </a:r>
            <a:r>
              <a:rPr lang="en-US" dirty="0" smtClean="0"/>
              <a:t>., </a:t>
            </a:r>
            <a:r>
              <a:rPr lang="en-US" dirty="0" smtClean="0"/>
              <a:t>open heart surgery, brain surgery</a:t>
            </a:r>
            <a:r>
              <a:rPr lang="en-US" dirty="0" smtClean="0"/>
              <a:t>).</a:t>
            </a:r>
            <a:endParaRPr lang="en-US" dirty="0" smtClean="0"/>
          </a:p>
          <a:p>
            <a:pPr marL="1200150" lvl="3" indent="-342900">
              <a:buFont typeface="Calibri" pitchFamily="34" charset="0"/>
              <a:buChar char="–"/>
            </a:pPr>
            <a:r>
              <a:rPr lang="en-US" b="1" dirty="0" smtClean="0"/>
              <a:t>Minimally invasive: </a:t>
            </a:r>
            <a:r>
              <a:rPr lang="en-US" dirty="0" smtClean="0"/>
              <a:t>when there is a small cut in the skin that does not need a lot of healing time (e.g</a:t>
            </a:r>
            <a:r>
              <a:rPr lang="en-US" dirty="0" smtClean="0"/>
              <a:t>., </a:t>
            </a:r>
            <a:r>
              <a:rPr lang="en-US" dirty="0" smtClean="0"/>
              <a:t>endoscopy, getting a shot</a:t>
            </a:r>
            <a:r>
              <a:rPr lang="en-US" dirty="0" smtClean="0"/>
              <a:t>).</a:t>
            </a:r>
            <a:endParaRPr lang="en-US" dirty="0" smtClean="0"/>
          </a:p>
          <a:p>
            <a:pPr marL="1200150" lvl="3" indent="-342900">
              <a:buFont typeface="Calibri" pitchFamily="34" charset="0"/>
              <a:buChar char="–"/>
            </a:pPr>
            <a:r>
              <a:rPr lang="en-US" b="1" dirty="0" smtClean="0"/>
              <a:t>Noninvasive</a:t>
            </a:r>
            <a:r>
              <a:rPr lang="en-US" b="1" dirty="0" smtClean="0"/>
              <a:t>: </a:t>
            </a:r>
            <a:r>
              <a:rPr lang="en-US" dirty="0" smtClean="0"/>
              <a:t>when treatment is provided without breaking the skin or entering a body cavity (e.g</a:t>
            </a:r>
            <a:r>
              <a:rPr lang="en-US" dirty="0" smtClean="0"/>
              <a:t>., </a:t>
            </a:r>
            <a:r>
              <a:rPr lang="en-US" dirty="0" smtClean="0"/>
              <a:t>taking blood pressure or checking reflexes</a:t>
            </a:r>
            <a:r>
              <a:rPr lang="en-US" dirty="0" smtClean="0"/>
              <a:t>).</a:t>
            </a:r>
            <a:endParaRPr lang="en-US" dirty="0" smtClean="0"/>
          </a:p>
          <a:p>
            <a:r>
              <a:rPr lang="en-US" dirty="0" smtClean="0"/>
              <a:t>The three major treatments for cancer </a:t>
            </a:r>
            <a:r>
              <a:rPr lang="en-US" dirty="0" smtClean="0"/>
              <a:t>are </a:t>
            </a:r>
            <a:r>
              <a:rPr lang="en-US" dirty="0" smtClean="0"/>
              <a:t>surgery, radiation, and chemotherapy. </a:t>
            </a:r>
          </a:p>
        </p:txBody>
      </p:sp>
      <p:sp>
        <p:nvSpPr>
          <p:cNvPr id="4" name="Footer Placeholder 8"/>
          <p:cNvSpPr>
            <a:spLocks noGrp="1"/>
          </p:cNvSpPr>
          <p:nvPr>
            <p:ph type="ftr" sz="quarter" idx="11"/>
          </p:nvPr>
        </p:nvSpPr>
        <p:spPr>
          <a:xfrm>
            <a:off x="1676400" y="6553200"/>
            <a:ext cx="4038600" cy="304800"/>
          </a:xfrm>
        </p:spPr>
        <p:txBody>
          <a:bodyPr/>
          <a:lstStyle/>
          <a:p>
            <a:pPr algn="l"/>
            <a:r>
              <a:rPr lang="en-US" sz="1400" b="1" dirty="0" smtClean="0">
                <a:solidFill>
                  <a:schemeClr val="bg1"/>
                </a:solidFill>
              </a:rPr>
              <a:t>What Is Cancer?</a:t>
            </a:r>
            <a:endParaRPr lang="en-US" sz="1400" b="1"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a:r>
              <a:rPr lang="en-US" sz="1400" dirty="0" smtClean="0"/>
              <a:t>Page   </a:t>
            </a:r>
            <a:fld id="{108BDB1A-C837-4046-A5C6-B91777A2EEF8}" type="slidenum">
              <a:rPr lang="en-US" sz="1400" smtClean="0"/>
              <a:pPr algn="l"/>
              <a:t>9</a:t>
            </a:fld>
            <a:endParaRPr 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1509</TotalTime>
  <Words>1581</Words>
  <Application>Microsoft Office PowerPoint</Application>
  <PresentationFormat>On-screen Show (4:3)</PresentationFormat>
  <Paragraphs>153</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What Is Cancer?</vt:lpstr>
      <vt:lpstr>Slide 2</vt:lpstr>
      <vt:lpstr>Normal Cell Life Cycle</vt:lpstr>
      <vt:lpstr>Cancer Cell Life Cycle</vt:lpstr>
      <vt:lpstr>Classification of Cancer</vt:lpstr>
      <vt:lpstr>Classification of Cancer</vt:lpstr>
      <vt:lpstr>How Is Cancer Diagnosed?</vt:lpstr>
      <vt:lpstr>How Is Cancer Treated?</vt:lpstr>
      <vt:lpstr>How Is Cancer Treated?</vt:lpstr>
      <vt:lpstr>Surgery</vt:lpstr>
      <vt:lpstr>Chemotherapy</vt:lpstr>
      <vt:lpstr>Radiation Therapy</vt:lpstr>
      <vt:lpstr>Other Kinds of Treatments</vt:lpstr>
      <vt:lpstr>Side Effects of Cancer Treatments</vt:lpstr>
      <vt:lpstr>Other Effects of Cancer</vt:lpstr>
      <vt:lpstr>Where Can I Find More Information?</vt:lpstr>
      <vt:lpstr>References</vt:lpstr>
      <vt:lpstr>References (continued)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Cancer?</dc:title>
  <dc:creator>Kimberly Stringer</dc:creator>
  <cp:lastModifiedBy>Jana</cp:lastModifiedBy>
  <cp:revision>166</cp:revision>
  <dcterms:created xsi:type="dcterms:W3CDTF">2010-12-15T16:59:41Z</dcterms:created>
  <dcterms:modified xsi:type="dcterms:W3CDTF">2011-02-14T19:09:30Z</dcterms:modified>
</cp:coreProperties>
</file>