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2" r:id="rId6"/>
    <p:sldId id="260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8A9C7DD-10FF-4CD1-AB14-7D784449E986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81826C5-4003-45FF-8CF5-BE35C1E457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85DF-1717-49CC-8559-8B8DFC3DEF3C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85DF-1717-49CC-8559-8B8DFC3DEF3C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85DF-1717-49CC-8559-8B8DFC3DEF3C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85DF-1717-49CC-8559-8B8DFC3DEF3C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85DF-1717-49CC-8559-8B8DFC3DEF3C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85DF-1717-49CC-8559-8B8DFC3DEF3C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85DF-1717-49CC-8559-8B8DFC3DEF3C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85DF-1717-49CC-8559-8B8DFC3DEF3C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85DF-1717-49CC-8559-8B8DFC3DEF3C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85DF-1717-49CC-8559-8B8DFC3DEF3C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85DF-1717-49CC-8559-8B8DFC3DEF3C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16185DF-1717-49CC-8559-8B8DFC3DEF3C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676400" y="2514600"/>
            <a:ext cx="7772400" cy="1143000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Calibri" pitchFamily="34" charset="0"/>
              </a:rPr>
              <a:t>Understanding </a:t>
            </a:r>
            <a:r>
              <a:rPr lang="en-US" sz="4400" b="1" dirty="0" smtClean="0">
                <a:solidFill>
                  <a:schemeClr val="bg1"/>
                </a:solidFill>
                <a:latin typeface="Calibri" pitchFamily="34" charset="0"/>
              </a:rPr>
              <a:t>Clinical Trials</a:t>
            </a:r>
            <a:endParaRPr lang="en-US" sz="44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What is a Clinical Trial?</a:t>
            </a:r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buClrTx/>
            </a:pPr>
            <a:r>
              <a:rPr lang="en-US" sz="3600" dirty="0" smtClean="0">
                <a:latin typeface="Calibri" pitchFamily="34" charset="0"/>
              </a:rPr>
              <a:t>A clinical trial is a medical study that examines new treatments or new ways to use existing treatments. </a:t>
            </a:r>
          </a:p>
          <a:p>
            <a:pPr lvl="0">
              <a:buClrTx/>
            </a:pPr>
            <a:r>
              <a:rPr lang="en-US" sz="3600" dirty="0" smtClean="0">
                <a:latin typeface="Calibri" pitchFamily="34" charset="0"/>
              </a:rPr>
              <a:t>Clinical trials compare new treatments to existing treatments to determine which is more effective.</a:t>
            </a:r>
            <a:endParaRPr lang="en-US" sz="3600" dirty="0">
              <a:latin typeface="Calibri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Understanding Clinical Trials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-76200" y="6553200"/>
            <a:ext cx="1219200" cy="304800"/>
          </a:xfrm>
          <a:noFill/>
        </p:spPr>
        <p:txBody>
          <a:bodyPr/>
          <a:lstStyle/>
          <a:p>
            <a:pPr algn="l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Page   </a:t>
            </a:r>
            <a:fld id="{108BDB1A-C837-4046-A5C6-B91777A2EEF8}" type="slidenum">
              <a:rPr lang="en-US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pPr algn="l"/>
              <a:t>2</a:t>
            </a:fld>
            <a:endParaRPr lang="en-US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How 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Can Clinical </a:t>
            </a:r>
            <a:br>
              <a:rPr lang="en-US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Trials Benefit 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the 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Patient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?</a:t>
            </a:r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Tx/>
            </a:pPr>
            <a:r>
              <a:rPr lang="en-US" sz="3600" dirty="0" smtClean="0">
                <a:latin typeface="Calibri" pitchFamily="34" charset="0"/>
              </a:rPr>
              <a:t>They can </a:t>
            </a:r>
            <a:r>
              <a:rPr lang="en-US" sz="3600" dirty="0">
                <a:latin typeface="Calibri" pitchFamily="34" charset="0"/>
              </a:rPr>
              <a:t>offer the patient access to top researchers and new treatment </a:t>
            </a:r>
            <a:r>
              <a:rPr lang="en-US" sz="3600" dirty="0" smtClean="0">
                <a:latin typeface="Calibri" pitchFamily="34" charset="0"/>
              </a:rPr>
              <a:t>options.</a:t>
            </a:r>
            <a:endParaRPr lang="en-US" sz="3600" dirty="0">
              <a:latin typeface="Calibri" pitchFamily="34" charset="0"/>
            </a:endParaRPr>
          </a:p>
          <a:p>
            <a:pPr lvl="0">
              <a:buClrTx/>
            </a:pPr>
            <a:r>
              <a:rPr lang="en-US" sz="3600" dirty="0">
                <a:latin typeface="Calibri" pitchFamily="34" charset="0"/>
              </a:rPr>
              <a:t>There is no cost </a:t>
            </a:r>
            <a:r>
              <a:rPr lang="en-US" sz="3600" dirty="0" smtClean="0">
                <a:latin typeface="Calibri" pitchFamily="34" charset="0"/>
              </a:rPr>
              <a:t>to </a:t>
            </a:r>
            <a:r>
              <a:rPr lang="en-US" sz="3600" dirty="0">
                <a:latin typeface="Calibri" pitchFamily="34" charset="0"/>
              </a:rPr>
              <a:t>the </a:t>
            </a:r>
            <a:r>
              <a:rPr lang="en-US" sz="3600" dirty="0" smtClean="0">
                <a:latin typeface="Calibri" pitchFamily="34" charset="0"/>
              </a:rPr>
              <a:t>patient. </a:t>
            </a:r>
          </a:p>
          <a:p>
            <a:pPr lvl="0">
              <a:buClrTx/>
            </a:pPr>
            <a:r>
              <a:rPr lang="en-US" sz="3600" dirty="0" smtClean="0">
                <a:latin typeface="Calibri" pitchFamily="34" charset="0"/>
              </a:rPr>
              <a:t>Sometimes </a:t>
            </a:r>
            <a:r>
              <a:rPr lang="en-US" sz="3600" dirty="0">
                <a:latin typeface="Calibri" pitchFamily="34" charset="0"/>
              </a:rPr>
              <a:t>participants are paid for their </a:t>
            </a:r>
            <a:r>
              <a:rPr lang="en-US" sz="3600" dirty="0" smtClean="0">
                <a:latin typeface="Calibri" pitchFamily="34" charset="0"/>
              </a:rPr>
              <a:t>involvement.</a:t>
            </a:r>
            <a:endParaRPr lang="en-US" sz="3600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Understanding Clinical Trials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-76200" y="6553200"/>
            <a:ext cx="1219200" cy="304800"/>
          </a:xfrm>
          <a:noFill/>
        </p:spPr>
        <p:txBody>
          <a:bodyPr/>
          <a:lstStyle/>
          <a:p>
            <a:pPr algn="l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Page   </a:t>
            </a:r>
            <a:fld id="{108BDB1A-C837-4046-A5C6-B91777A2EEF8}" type="slidenum">
              <a:rPr lang="en-US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pPr algn="l"/>
              <a:t>3</a:t>
            </a:fld>
            <a:endParaRPr lang="en-US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Do 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Clinical Trials Have Risks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buClrTx/>
            </a:pPr>
            <a:r>
              <a:rPr lang="en-US" sz="3600" dirty="0" smtClean="0">
                <a:latin typeface="Calibri" pitchFamily="34" charset="0"/>
              </a:rPr>
              <a:t>The </a:t>
            </a:r>
            <a:r>
              <a:rPr lang="en-US" sz="3600" dirty="0" smtClean="0">
                <a:latin typeface="Calibri" pitchFamily="34" charset="0"/>
              </a:rPr>
              <a:t>federal </a:t>
            </a:r>
            <a:r>
              <a:rPr lang="en-US" sz="3600" dirty="0">
                <a:latin typeface="Calibri" pitchFamily="34" charset="0"/>
              </a:rPr>
              <a:t>government has guidelines that protect participants of clinical trials from unnecessary risk. </a:t>
            </a:r>
            <a:endParaRPr lang="en-US" sz="3600" dirty="0" smtClean="0">
              <a:latin typeface="Calibri" pitchFamily="34" charset="0"/>
            </a:endParaRPr>
          </a:p>
          <a:p>
            <a:pPr lvl="0">
              <a:buClrTx/>
            </a:pPr>
            <a:r>
              <a:rPr lang="en-US" sz="3600" dirty="0" smtClean="0">
                <a:latin typeface="Calibri" pitchFamily="34" charset="0"/>
              </a:rPr>
              <a:t>All </a:t>
            </a:r>
            <a:r>
              <a:rPr lang="en-US" sz="3600" dirty="0">
                <a:latin typeface="Calibri" pitchFamily="34" charset="0"/>
              </a:rPr>
              <a:t>clinical trials must pass review by institutional review boards to ensure they are ethical and the benefits of participation outweigh the </a:t>
            </a:r>
            <a:r>
              <a:rPr lang="en-US" sz="3600" dirty="0" smtClean="0">
                <a:latin typeface="Calibri" pitchFamily="34" charset="0"/>
              </a:rPr>
              <a:t>risks.</a:t>
            </a:r>
            <a:endParaRPr lang="en-US" sz="3600" dirty="0">
              <a:latin typeface="Calibri" pitchFamily="34" charset="0"/>
            </a:endParaRPr>
          </a:p>
          <a:p>
            <a:pPr lvl="0">
              <a:buNone/>
            </a:pPr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Understanding Clinical Trials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-76200" y="6553200"/>
            <a:ext cx="1219200" cy="304800"/>
          </a:xfrm>
          <a:noFill/>
        </p:spPr>
        <p:txBody>
          <a:bodyPr/>
          <a:lstStyle/>
          <a:p>
            <a:pPr algn="l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Page   </a:t>
            </a:r>
            <a:fld id="{108BDB1A-C837-4046-A5C6-B91777A2EEF8}" type="slidenum">
              <a:rPr lang="en-US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pPr algn="l"/>
              <a:t>4</a:t>
            </a:fld>
            <a:endParaRPr lang="en-US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Do 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Clinical Trials </a:t>
            </a:r>
            <a:br>
              <a:rPr lang="en-US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Have Risks? (continued)</a:t>
            </a:r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ClrTx/>
            </a:pPr>
            <a:r>
              <a:rPr lang="en-US" sz="3600" dirty="0" smtClean="0">
                <a:latin typeface="Calibri" pitchFamily="34" charset="0"/>
              </a:rPr>
              <a:t>The benefits and known risks of participating in the </a:t>
            </a:r>
            <a:r>
              <a:rPr lang="en-US" sz="3600" dirty="0" smtClean="0">
                <a:latin typeface="Calibri" pitchFamily="34" charset="0"/>
              </a:rPr>
              <a:t>trials </a:t>
            </a:r>
            <a:r>
              <a:rPr lang="en-US" sz="3600" dirty="0" smtClean="0">
                <a:latin typeface="Calibri" pitchFamily="34" charset="0"/>
              </a:rPr>
              <a:t>are explained to the </a:t>
            </a:r>
            <a:r>
              <a:rPr lang="en-US" sz="3600" dirty="0" smtClean="0">
                <a:latin typeface="Calibri" pitchFamily="34" charset="0"/>
              </a:rPr>
              <a:t>participants.</a:t>
            </a:r>
            <a:endParaRPr lang="en-US" sz="3600" dirty="0" smtClean="0">
              <a:latin typeface="Calibri" pitchFamily="34" charset="0"/>
            </a:endParaRPr>
          </a:p>
          <a:p>
            <a:pPr>
              <a:buClrTx/>
            </a:pPr>
            <a:r>
              <a:rPr lang="en-US" sz="3600" dirty="0" smtClean="0">
                <a:latin typeface="Calibri" pitchFamily="34" charset="0"/>
              </a:rPr>
              <a:t>Participants are then able to make an informed decision about taking part.</a:t>
            </a:r>
          </a:p>
          <a:p>
            <a:pPr>
              <a:buClrTx/>
            </a:pPr>
            <a:r>
              <a:rPr lang="en-US" sz="3600" dirty="0" smtClean="0">
                <a:latin typeface="Calibri" pitchFamily="34" charset="0"/>
              </a:rPr>
              <a:t>Participants  also have the right to withdraw from the study at any point without fear of reprimand.</a:t>
            </a: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Understanding Clinical Trials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-76200" y="6553200"/>
            <a:ext cx="1219200" cy="304800"/>
          </a:xfrm>
          <a:noFill/>
        </p:spPr>
        <p:txBody>
          <a:bodyPr/>
          <a:lstStyle/>
          <a:p>
            <a:pPr algn="l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Page   </a:t>
            </a:r>
            <a:fld id="{108BDB1A-C837-4046-A5C6-B91777A2EEF8}" type="slidenum">
              <a:rPr lang="en-US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pPr algn="l"/>
              <a:t>5</a:t>
            </a:fld>
            <a:endParaRPr lang="en-US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How to 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Find </a:t>
            </a:r>
            <a:br>
              <a:rPr lang="en-US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Clinical Trials 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in 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Your Area</a:t>
            </a:r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buClrTx/>
            </a:pPr>
            <a:r>
              <a:rPr lang="en-US" sz="3600" dirty="0">
                <a:latin typeface="Calibri" pitchFamily="34" charset="0"/>
              </a:rPr>
              <a:t>First ask the doctor if he or she knows of any clinical </a:t>
            </a:r>
            <a:r>
              <a:rPr lang="en-US" sz="3600" dirty="0" smtClean="0">
                <a:latin typeface="Calibri" pitchFamily="34" charset="0"/>
              </a:rPr>
              <a:t>trials for which </a:t>
            </a:r>
            <a:r>
              <a:rPr lang="en-US" sz="3600" dirty="0">
                <a:latin typeface="Calibri" pitchFamily="34" charset="0"/>
              </a:rPr>
              <a:t>the </a:t>
            </a:r>
            <a:r>
              <a:rPr lang="en-US" sz="3600" dirty="0" smtClean="0">
                <a:latin typeface="Calibri" pitchFamily="34" charset="0"/>
              </a:rPr>
              <a:t>client/client’s </a:t>
            </a:r>
            <a:r>
              <a:rPr lang="en-US" sz="3600" dirty="0">
                <a:latin typeface="Calibri" pitchFamily="34" charset="0"/>
              </a:rPr>
              <a:t>relative may be </a:t>
            </a:r>
            <a:r>
              <a:rPr lang="en-US" sz="3600" dirty="0" smtClean="0">
                <a:latin typeface="Calibri" pitchFamily="34" charset="0"/>
              </a:rPr>
              <a:t>eligible.</a:t>
            </a:r>
            <a:endParaRPr lang="en-US" sz="3600" dirty="0">
              <a:latin typeface="Calibri" pitchFamily="34" charset="0"/>
            </a:endParaRPr>
          </a:p>
          <a:p>
            <a:pPr lvl="0">
              <a:buClrTx/>
            </a:pPr>
            <a:r>
              <a:rPr lang="en-US" sz="3600" dirty="0">
                <a:latin typeface="Calibri" pitchFamily="34" charset="0"/>
              </a:rPr>
              <a:t>Go to www.clinicaltrials.gov </a:t>
            </a:r>
          </a:p>
          <a:p>
            <a:pPr lvl="0">
              <a:buClrTx/>
            </a:pPr>
            <a:r>
              <a:rPr lang="en-US" sz="3600" dirty="0" smtClean="0">
                <a:latin typeface="Calibri" pitchFamily="34" charset="0"/>
              </a:rPr>
              <a:t>Call </a:t>
            </a:r>
            <a:r>
              <a:rPr lang="en-US" sz="3600" dirty="0">
                <a:latin typeface="Calibri" pitchFamily="34" charset="0"/>
              </a:rPr>
              <a:t>treatment centers in the surrounding area to ask about clinical trials they are currently </a:t>
            </a:r>
            <a:r>
              <a:rPr lang="en-US" sz="3600" dirty="0" smtClean="0">
                <a:latin typeface="Calibri" pitchFamily="34" charset="0"/>
              </a:rPr>
              <a:t>conducting.</a:t>
            </a:r>
            <a:endParaRPr lang="en-US" sz="3600" dirty="0">
              <a:latin typeface="Calibri" pitchFamily="34" charset="0"/>
            </a:endParaRPr>
          </a:p>
          <a:p>
            <a:pPr>
              <a:buNone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Understanding Clinical Trials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-76200" y="6553200"/>
            <a:ext cx="1219200" cy="304800"/>
          </a:xfrm>
          <a:noFill/>
        </p:spPr>
        <p:txBody>
          <a:bodyPr/>
          <a:lstStyle/>
          <a:p>
            <a:pPr algn="l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Page   </a:t>
            </a:r>
            <a:fld id="{108BDB1A-C837-4046-A5C6-B91777A2EEF8}" type="slidenum">
              <a:rPr lang="en-US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pPr algn="l"/>
              <a:t>6</a:t>
            </a:fld>
            <a:endParaRPr lang="en-US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127</TotalTime>
  <Words>238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Understanding Clinical Trials</vt:lpstr>
      <vt:lpstr>What is a Clinical Trial?</vt:lpstr>
      <vt:lpstr>  How Can Clinical  Trials Benefit the Patient?</vt:lpstr>
      <vt:lpstr>Do Clinical Trials Have Risks?</vt:lpstr>
      <vt:lpstr>Do Clinical Trials  Have Risks? (continued)</vt:lpstr>
      <vt:lpstr>How to Find  Clinical Trials in Your Area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clinical trials</dc:title>
  <dc:creator>Kimberly Stringer</dc:creator>
  <cp:lastModifiedBy>Jana</cp:lastModifiedBy>
  <cp:revision>22</cp:revision>
  <dcterms:created xsi:type="dcterms:W3CDTF">2011-01-18T00:46:28Z</dcterms:created>
  <dcterms:modified xsi:type="dcterms:W3CDTF">2011-02-14T22:02:19Z</dcterms:modified>
</cp:coreProperties>
</file>